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3"/>
  </p:notesMasterIdLst>
  <p:sldIdLst>
    <p:sldId id="256" r:id="rId2"/>
    <p:sldId id="284" r:id="rId3"/>
    <p:sldId id="306" r:id="rId4"/>
    <p:sldId id="307" r:id="rId5"/>
    <p:sldId id="297" r:id="rId6"/>
    <p:sldId id="298" r:id="rId7"/>
    <p:sldId id="258" r:id="rId8"/>
    <p:sldId id="260" r:id="rId9"/>
    <p:sldId id="261" r:id="rId10"/>
    <p:sldId id="285" r:id="rId11"/>
    <p:sldId id="263" r:id="rId12"/>
    <p:sldId id="287" r:id="rId13"/>
    <p:sldId id="264" r:id="rId14"/>
    <p:sldId id="266" r:id="rId15"/>
    <p:sldId id="300" r:id="rId16"/>
    <p:sldId id="267" r:id="rId17"/>
    <p:sldId id="268" r:id="rId18"/>
    <p:sldId id="308" r:id="rId19"/>
    <p:sldId id="301" r:id="rId20"/>
    <p:sldId id="269" r:id="rId21"/>
    <p:sldId id="310" r:id="rId22"/>
    <p:sldId id="299" r:id="rId23"/>
    <p:sldId id="278" r:id="rId24"/>
    <p:sldId id="290" r:id="rId25"/>
    <p:sldId id="312" r:id="rId26"/>
    <p:sldId id="313" r:id="rId27"/>
    <p:sldId id="294" r:id="rId28"/>
    <p:sldId id="295" r:id="rId29"/>
    <p:sldId id="314" r:id="rId30"/>
    <p:sldId id="296" r:id="rId31"/>
    <p:sldId id="311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임지훈" initials="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54095" autoAdjust="0"/>
  </p:normalViewPr>
  <p:slideViewPr>
    <p:cSldViewPr>
      <p:cViewPr>
        <p:scale>
          <a:sx n="53" d="100"/>
          <a:sy n="53" d="100"/>
        </p:scale>
        <p:origin x="-342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7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4434"/>
    </p:cViewPr>
  </p:sorterViewPr>
  <p:notesViewPr>
    <p:cSldViewPr>
      <p:cViewPr varScale="1">
        <p:scale>
          <a:sx n="83" d="100"/>
          <a:sy n="83" d="100"/>
        </p:scale>
        <p:origin x="-382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8591D-3F20-44B5-A7D4-ACED0C9124D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B7930DA-6104-4093-9EE5-D33DFE8ECC4E}">
      <dgm:prSet phldrT="[텍스트]" custT="1"/>
      <dgm:spPr/>
      <dgm:t>
        <a:bodyPr/>
        <a:lstStyle/>
        <a:p>
          <a:pPr latinLnBrk="1"/>
          <a:r>
            <a:rPr lang="en-US" altLang="ko-KR" sz="4000" dirty="0" err="1" smtClean="0"/>
            <a:t>aqLink</a:t>
          </a:r>
          <a:r>
            <a:rPr lang="en-US" altLang="ko-KR" sz="4000" dirty="0" smtClean="0"/>
            <a:t/>
          </a:r>
          <a:br>
            <a:rPr lang="en-US" altLang="ko-KR" sz="4000" dirty="0" smtClean="0"/>
          </a:br>
          <a:r>
            <a:rPr lang="en-US" altLang="ko-KR" sz="4000" dirty="0" smtClean="0"/>
            <a:t>Modem</a:t>
          </a:r>
          <a:endParaRPr lang="ko-KR" altLang="en-US" sz="4000" dirty="0"/>
        </a:p>
      </dgm:t>
    </dgm:pt>
    <dgm:pt modelId="{8B2A4292-4039-4B49-BEFD-85ECF312AA65}" type="parTrans" cxnId="{AE1EEBD9-F5FF-489A-B1AB-63A5604026F2}">
      <dgm:prSet/>
      <dgm:spPr/>
      <dgm:t>
        <a:bodyPr/>
        <a:lstStyle/>
        <a:p>
          <a:pPr latinLnBrk="1"/>
          <a:endParaRPr lang="ko-KR" altLang="en-US"/>
        </a:p>
      </dgm:t>
    </dgm:pt>
    <dgm:pt modelId="{3E8F1183-813D-4FE9-9C2D-EA134CD0A803}" type="sibTrans" cxnId="{AE1EEBD9-F5FF-489A-B1AB-63A5604026F2}">
      <dgm:prSet/>
      <dgm:spPr/>
      <dgm:t>
        <a:bodyPr/>
        <a:lstStyle/>
        <a:p>
          <a:pPr latinLnBrk="1"/>
          <a:endParaRPr lang="ko-KR" altLang="en-US"/>
        </a:p>
      </dgm:t>
    </dgm:pt>
    <dgm:pt modelId="{3E58BEF5-C305-4DC2-918E-5CE0CF78F891}">
      <dgm:prSet phldrT="[텍스트]" custT="1"/>
      <dgm:spPr/>
      <dgm:t>
        <a:bodyPr/>
        <a:lstStyle/>
        <a:p>
          <a:pPr latinLnBrk="1"/>
          <a:r>
            <a:rPr lang="en-US" altLang="ko-KR" sz="4000" dirty="0" smtClean="0"/>
            <a:t>Command</a:t>
          </a:r>
          <a:br>
            <a:rPr lang="en-US" altLang="ko-KR" sz="4000" dirty="0" smtClean="0"/>
          </a:br>
          <a:r>
            <a:rPr lang="en-US" altLang="ko-KR" sz="4000" dirty="0" smtClean="0"/>
            <a:t>Program</a:t>
          </a:r>
          <a:endParaRPr lang="ko-KR" altLang="en-US" sz="4000" dirty="0"/>
        </a:p>
      </dgm:t>
    </dgm:pt>
    <dgm:pt modelId="{5272CA96-F0CB-4CBF-88D5-487832E81873}" type="parTrans" cxnId="{0476BAEB-E14C-415D-B51C-E1C525D7C986}">
      <dgm:prSet/>
      <dgm:spPr/>
      <dgm:t>
        <a:bodyPr/>
        <a:lstStyle/>
        <a:p>
          <a:pPr latinLnBrk="1"/>
          <a:endParaRPr lang="ko-KR" altLang="en-US"/>
        </a:p>
      </dgm:t>
    </dgm:pt>
    <dgm:pt modelId="{F1EEE4D8-08EC-4BE8-8800-D93B63D9AE05}" type="sibTrans" cxnId="{0476BAEB-E14C-415D-B51C-E1C525D7C986}">
      <dgm:prSet/>
      <dgm:spPr/>
      <dgm:t>
        <a:bodyPr/>
        <a:lstStyle/>
        <a:p>
          <a:pPr latinLnBrk="1"/>
          <a:endParaRPr lang="ko-KR" altLang="en-US"/>
        </a:p>
      </dgm:t>
    </dgm:pt>
    <dgm:pt modelId="{847057B3-949C-4F10-9055-8FC472A643AF}" type="pres">
      <dgm:prSet presAssocID="{D8D8591D-3F20-44B5-A7D4-ACED0C9124DA}" presName="Name0" presStyleCnt="0">
        <dgm:presLayoutVars>
          <dgm:dir/>
          <dgm:resizeHandles val="exact"/>
        </dgm:presLayoutVars>
      </dgm:prSet>
      <dgm:spPr/>
    </dgm:pt>
    <dgm:pt modelId="{56C01C49-4B8E-403B-B21D-B4E3A15FB2DA}" type="pres">
      <dgm:prSet presAssocID="{7B7930DA-6104-4093-9EE5-D33DFE8ECC4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075637-E38D-453E-98CA-447E488F3A41}" type="pres">
      <dgm:prSet presAssocID="{3E8F1183-813D-4FE9-9C2D-EA134CD0A803}" presName="sibTrans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9499E2A9-8130-4F07-BA07-BDEE4946F1BA}" type="pres">
      <dgm:prSet presAssocID="{3E8F1183-813D-4FE9-9C2D-EA134CD0A803}" presName="connectorText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2562F5AA-4588-4FDB-B640-94E841571EEB}" type="pres">
      <dgm:prSet presAssocID="{3E58BEF5-C305-4DC2-918E-5CE0CF78F89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8291683-AF42-49D4-B123-FFE5E1B2893A}" type="presOf" srcId="{3E8F1183-813D-4FE9-9C2D-EA134CD0A803}" destId="{9499E2A9-8130-4F07-BA07-BDEE4946F1BA}" srcOrd="1" destOrd="0" presId="urn:microsoft.com/office/officeart/2005/8/layout/process1"/>
    <dgm:cxn modelId="{0476BAEB-E14C-415D-B51C-E1C525D7C986}" srcId="{D8D8591D-3F20-44B5-A7D4-ACED0C9124DA}" destId="{3E58BEF5-C305-4DC2-918E-5CE0CF78F891}" srcOrd="1" destOrd="0" parTransId="{5272CA96-F0CB-4CBF-88D5-487832E81873}" sibTransId="{F1EEE4D8-08EC-4BE8-8800-D93B63D9AE05}"/>
    <dgm:cxn modelId="{1815799F-975D-4649-BF5F-BEED75BB3E0C}" type="presOf" srcId="{7B7930DA-6104-4093-9EE5-D33DFE8ECC4E}" destId="{56C01C49-4B8E-403B-B21D-B4E3A15FB2DA}" srcOrd="0" destOrd="0" presId="urn:microsoft.com/office/officeart/2005/8/layout/process1"/>
    <dgm:cxn modelId="{1C552E2F-A173-4B3D-BF21-0E24D11A62EF}" type="presOf" srcId="{3E8F1183-813D-4FE9-9C2D-EA134CD0A803}" destId="{A2075637-E38D-453E-98CA-447E488F3A41}" srcOrd="0" destOrd="0" presId="urn:microsoft.com/office/officeart/2005/8/layout/process1"/>
    <dgm:cxn modelId="{48602986-B68B-45F9-8551-F4F846549361}" type="presOf" srcId="{3E58BEF5-C305-4DC2-918E-5CE0CF78F891}" destId="{2562F5AA-4588-4FDB-B640-94E841571EEB}" srcOrd="0" destOrd="0" presId="urn:microsoft.com/office/officeart/2005/8/layout/process1"/>
    <dgm:cxn modelId="{35C00B53-DE3C-4FEA-A5AD-A5507E26ECE1}" type="presOf" srcId="{D8D8591D-3F20-44B5-A7D4-ACED0C9124DA}" destId="{847057B3-949C-4F10-9055-8FC472A643AF}" srcOrd="0" destOrd="0" presId="urn:microsoft.com/office/officeart/2005/8/layout/process1"/>
    <dgm:cxn modelId="{AE1EEBD9-F5FF-489A-B1AB-63A5604026F2}" srcId="{D8D8591D-3F20-44B5-A7D4-ACED0C9124DA}" destId="{7B7930DA-6104-4093-9EE5-D33DFE8ECC4E}" srcOrd="0" destOrd="0" parTransId="{8B2A4292-4039-4B49-BEFD-85ECF312AA65}" sibTransId="{3E8F1183-813D-4FE9-9C2D-EA134CD0A803}"/>
    <dgm:cxn modelId="{86BF1566-3F4F-489A-86E5-85B4C7183C1C}" type="presParOf" srcId="{847057B3-949C-4F10-9055-8FC472A643AF}" destId="{56C01C49-4B8E-403B-B21D-B4E3A15FB2DA}" srcOrd="0" destOrd="0" presId="urn:microsoft.com/office/officeart/2005/8/layout/process1"/>
    <dgm:cxn modelId="{A3AD009F-6D7C-47A6-93BD-77E2C370170B}" type="presParOf" srcId="{847057B3-949C-4F10-9055-8FC472A643AF}" destId="{A2075637-E38D-453E-98CA-447E488F3A41}" srcOrd="1" destOrd="0" presId="urn:microsoft.com/office/officeart/2005/8/layout/process1"/>
    <dgm:cxn modelId="{8891874E-C4C9-4D03-BDF4-3F57C38D9C89}" type="presParOf" srcId="{A2075637-E38D-453E-98CA-447E488F3A41}" destId="{9499E2A9-8130-4F07-BA07-BDEE4946F1BA}" srcOrd="0" destOrd="0" presId="urn:microsoft.com/office/officeart/2005/8/layout/process1"/>
    <dgm:cxn modelId="{79B99F80-620A-4209-8D2A-0CC2086BD553}" type="presParOf" srcId="{847057B3-949C-4F10-9055-8FC472A643AF}" destId="{2562F5AA-4588-4FDB-B640-94E841571EE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1C49-4B8E-403B-B21D-B4E3A15FB2DA}">
      <dsp:nvSpPr>
        <dsp:cNvPr id="0" name=""/>
        <dsp:cNvSpPr/>
      </dsp:nvSpPr>
      <dsp:spPr>
        <a:xfrm>
          <a:off x="1368" y="984203"/>
          <a:ext cx="2919042" cy="2079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000" kern="1200" dirty="0" err="1" smtClean="0"/>
            <a:t>aqLink</a:t>
          </a:r>
          <a:r>
            <a:rPr lang="en-US" altLang="ko-KR" sz="4000" kern="1200" dirty="0" smtClean="0"/>
            <a:t/>
          </a:r>
          <a:br>
            <a:rPr lang="en-US" altLang="ko-KR" sz="4000" kern="1200" dirty="0" smtClean="0"/>
          </a:br>
          <a:r>
            <a:rPr lang="en-US" altLang="ko-KR" sz="4000" kern="1200" dirty="0" smtClean="0"/>
            <a:t>Modem</a:t>
          </a:r>
          <a:endParaRPr lang="ko-KR" altLang="en-US" sz="4000" kern="1200" dirty="0"/>
        </a:p>
      </dsp:txBody>
      <dsp:txXfrm>
        <a:off x="62284" y="1045119"/>
        <a:ext cx="2797210" cy="1957985"/>
      </dsp:txXfrm>
    </dsp:sp>
    <dsp:sp modelId="{A2075637-E38D-453E-98CA-447E488F3A41}">
      <dsp:nvSpPr>
        <dsp:cNvPr id="0" name=""/>
        <dsp:cNvSpPr/>
      </dsp:nvSpPr>
      <dsp:spPr>
        <a:xfrm>
          <a:off x="3212315" y="1662150"/>
          <a:ext cx="618837" cy="723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kern="1200"/>
        </a:p>
      </dsp:txBody>
      <dsp:txXfrm>
        <a:off x="3212315" y="1806934"/>
        <a:ext cx="433186" cy="434354"/>
      </dsp:txXfrm>
    </dsp:sp>
    <dsp:sp modelId="{2562F5AA-4588-4FDB-B640-94E841571EEB}">
      <dsp:nvSpPr>
        <dsp:cNvPr id="0" name=""/>
        <dsp:cNvSpPr/>
      </dsp:nvSpPr>
      <dsp:spPr>
        <a:xfrm>
          <a:off x="4088028" y="984203"/>
          <a:ext cx="2919042" cy="2079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000" kern="1200" dirty="0" smtClean="0"/>
            <a:t>Command</a:t>
          </a:r>
          <a:br>
            <a:rPr lang="en-US" altLang="ko-KR" sz="4000" kern="1200" dirty="0" smtClean="0"/>
          </a:br>
          <a:r>
            <a:rPr lang="en-US" altLang="ko-KR" sz="4000" kern="1200" dirty="0" smtClean="0"/>
            <a:t>Program</a:t>
          </a:r>
          <a:endParaRPr lang="ko-KR" altLang="en-US" sz="4000" kern="1200" dirty="0"/>
        </a:p>
      </dsp:txBody>
      <dsp:txXfrm>
        <a:off x="4148944" y="1045119"/>
        <a:ext cx="2797210" cy="1957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94E7B-0C7E-4F23-BA1A-B0F1F6C5AD45}" type="datetimeFigureOut">
              <a:rPr lang="ko-KR" altLang="en-US" smtClean="0"/>
              <a:pPr/>
              <a:t>2018-10-11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9DF14-65B3-47ED-8D19-C91A1A68E7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70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Hello, I am </a:t>
            </a:r>
            <a:r>
              <a:rPr lang="en-US" altLang="ko-KR" baseline="0" dirty="0" err="1" smtClean="0"/>
              <a:t>hyunki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kim</a:t>
            </a:r>
            <a:endParaRPr lang="en-US" altLang="ko-KR" baseline="0" dirty="0" smtClean="0"/>
          </a:p>
          <a:p>
            <a:r>
              <a:rPr lang="en-US" altLang="ko-KR" baseline="0" dirty="0" smtClean="0"/>
              <a:t>Today, I will talk about a paper with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a title “</a:t>
            </a:r>
            <a:r>
              <a:rPr lang="en-US" altLang="ko-KR" cap="none" dirty="0" smtClean="0"/>
              <a:t>Comprehensive Experimental Analyses of Automotive Attack Surfaces.”</a:t>
            </a:r>
          </a:p>
          <a:p>
            <a:r>
              <a:rPr lang="en-US" altLang="ko-KR" cap="none" baseline="0" dirty="0" smtClean="0"/>
              <a:t>Did you read this paper?</a:t>
            </a:r>
          </a:p>
          <a:p>
            <a:r>
              <a:rPr lang="en-US" altLang="ko-KR" cap="none" baseline="0" dirty="0" smtClean="0"/>
              <a:t>I know that most of people didn’t read this paper , because this paper does not have R mark on class web site.</a:t>
            </a:r>
          </a:p>
          <a:p>
            <a:r>
              <a:rPr lang="en-US" altLang="ko-KR" cap="none" baseline="0" dirty="0" smtClean="0"/>
              <a:t>( click ) Like this</a:t>
            </a:r>
          </a:p>
          <a:p>
            <a:endParaRPr lang="en-US" altLang="ko-KR" cap="none" baseline="0" dirty="0" smtClean="0"/>
          </a:p>
          <a:p>
            <a:endParaRPr lang="en-US" altLang="ko-KR" cap="none" baseline="0" dirty="0" smtClean="0"/>
          </a:p>
          <a:p>
            <a:endParaRPr lang="en-US" altLang="ko-KR" cap="none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048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In addition, there are USB devices for connecting mobile phones and cars, disk for playing CDs, and so on.</a:t>
            </a:r>
          </a:p>
          <a:p>
            <a:r>
              <a:rPr lang="en-US" altLang="ko-KR" baseline="0" dirty="0" smtClean="0"/>
              <a:t>Virtually all automobiles shipped today provide a CD player able to interpret a wide variety of audio formats (MP3, Window Media Audio file, and so on). 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So. an adversary might deliver malicious input by encoding it onto a CD or as a song ﬁle and using social engineering to convince the user to play it.</a:t>
            </a:r>
          </a:p>
          <a:p>
            <a:r>
              <a:rPr lang="en-US" altLang="ko-KR" baseline="0" dirty="0" smtClean="0"/>
              <a:t>Also, He might compromise the user’s phone or iPod and install software onto it that attacks the car’s media system when connected.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Many such systems are now CAN bus interconnected , these </a:t>
            </a:r>
            <a:r>
              <a:rPr lang="en-US" altLang="ko-K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scenarios </a:t>
            </a:r>
            <a:r>
              <a:rPr lang="en-US" altLang="ko-KR" baseline="0" dirty="0" smtClean="0"/>
              <a:t>can offer an effective attack vector.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040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Next consider short</a:t>
            </a:r>
            <a:r>
              <a:rPr lang="en-US" altLang="ko-KR" baseline="0" dirty="0" smtClean="0"/>
              <a:t> range remote access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There are several approaches using short distances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such as </a:t>
            </a:r>
            <a:r>
              <a:rPr lang="en-US" altLang="ko-KR" baseline="0" dirty="0" err="1" smtClean="0"/>
              <a:t>wifi</a:t>
            </a:r>
            <a:r>
              <a:rPr lang="en-US" altLang="ko-KR" baseline="0" dirty="0" smtClean="0"/>
              <a:t>, remote keyless entry, tire pressure monitoring system, </a:t>
            </a:r>
            <a:r>
              <a:rPr lang="en-US" altLang="ko-KR" baseline="0" dirty="0" err="1" smtClean="0"/>
              <a:t>bluetooth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Bluetooth has become the de facto standard for supporting hands-free calling in automobiles and is standard in vehicles sold by all major automobile manufacturers.</a:t>
            </a:r>
          </a:p>
          <a:p>
            <a:endParaRPr lang="en-US" altLang="ko-KR" baseline="0" dirty="0" smtClean="0"/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Tire Pressure Monitoring System is an electronic device that senses the tire air pressure. It gives the user attention when there is a risk of accident due to low tire pressure.</a:t>
            </a:r>
          </a:p>
          <a:p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787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Finally let’s consider long range remote</a:t>
            </a:r>
            <a:r>
              <a:rPr lang="en-US" altLang="ko-KR" baseline="0" dirty="0" smtClean="0"/>
              <a:t> access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automobiles include long digital channels as well. </a:t>
            </a:r>
          </a:p>
          <a:p>
            <a:r>
              <a:rPr lang="en-US" altLang="ko-KR" baseline="0" dirty="0" smtClean="0"/>
              <a:t>They </a:t>
            </a:r>
            <a:r>
              <a:rPr lang="en-US" altLang="ko-KR" baseline="0" dirty="0" err="1" smtClean="0"/>
              <a:t>devided</a:t>
            </a:r>
            <a:r>
              <a:rPr lang="en-US" altLang="ko-KR" baseline="0" dirty="0" smtClean="0"/>
              <a:t> this way into two categories: broadcast channels and addressable channels.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Broadcast channels are channels that are not speciﬁcally directed towards a target.</a:t>
            </a:r>
          </a:p>
          <a:p>
            <a:r>
              <a:rPr lang="en-US" altLang="ko-KR" baseline="0" dirty="0" smtClean="0"/>
              <a:t>broadcast channels can be appealing as control channels because they can command multiple receivers at once, and do not require attackers to obtain addressing for their victims.</a:t>
            </a: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174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In</a:t>
            </a:r>
            <a:r>
              <a:rPr lang="en-US" altLang="ko-KR" baseline="0" dirty="0" smtClean="0"/>
              <a:t> contrast  Broadcast channels</a:t>
            </a:r>
            <a:r>
              <a:rPr lang="en-US" altLang="ko-KR" dirty="0" smtClean="0"/>
              <a:t>, Addressable channels are channels that connect to a specific target,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the Remote Telematics system</a:t>
            </a:r>
            <a:r>
              <a:rPr lang="en-US" altLang="ko-KR" baseline="0" dirty="0" smtClean="0"/>
              <a:t> sends and receives a lot of information </a:t>
            </a:r>
            <a:r>
              <a:rPr lang="en-US" altLang="ko-KR" baseline="0" smtClean="0"/>
              <a:t>to a </a:t>
            </a:r>
            <a:r>
              <a:rPr lang="en-US" altLang="ko-KR" baseline="0" dirty="0" smtClean="0"/>
              <a:t>targets </a:t>
            </a:r>
            <a:r>
              <a:rPr lang="en-US" altLang="ko-KR" dirty="0" smtClean="0"/>
              <a:t>via cellular</a:t>
            </a:r>
            <a:r>
              <a:rPr lang="en-US" altLang="ko-KR" baseline="0" dirty="0" smtClean="0"/>
              <a:t> network.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189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Among many attack vectors, they choose the following targets: Media player, OBD2, Bluetooth, Cellular</a:t>
            </a:r>
          </a:p>
          <a:p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They said “</a:t>
            </a:r>
            <a:r>
              <a:rPr lang="en-US" altLang="ko-KR" sz="1200" dirty="0" smtClean="0"/>
              <a:t>Every attack vector leads to complete car compromise</a:t>
            </a:r>
            <a:r>
              <a:rPr lang="en-US" altLang="ko-KR" baseline="0" dirty="0" smtClean="0"/>
              <a:t>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03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They defined the following premises(</a:t>
            </a:r>
            <a:r>
              <a:rPr lang="en-US" altLang="ko-KR" baseline="0" dirty="0" err="1" smtClean="0"/>
              <a:t>premis</a:t>
            </a:r>
            <a:r>
              <a:rPr lang="en-US" altLang="ko-KR" baseline="0" dirty="0" smtClean="0"/>
              <a:t>) before starting experiment.</a:t>
            </a:r>
          </a:p>
          <a:p>
            <a:r>
              <a:rPr lang="en-US" altLang="ko-KR" baseline="0" dirty="0" smtClean="0"/>
              <a:t>They excluded direct attacks from attack vectors.</a:t>
            </a:r>
          </a:p>
          <a:p>
            <a:r>
              <a:rPr lang="en-US" altLang="ko-KR" baseline="0" dirty="0" smtClean="0"/>
              <a:t>Because physical access is unrealistic and already done in other research.</a:t>
            </a:r>
          </a:p>
          <a:p>
            <a:r>
              <a:rPr lang="en-US" altLang="ko-KR" baseline="0" dirty="0" smtClean="0"/>
              <a:t>And Attackers  already know how to deal with CAN signal.</a:t>
            </a:r>
          </a:p>
          <a:p>
            <a:r>
              <a:rPr lang="en-US" altLang="ko-KR" baseline="0" dirty="0" smtClean="0"/>
              <a:t>So they can make and send CAN packets to targets via CAN bus.</a:t>
            </a:r>
          </a:p>
          <a:p>
            <a:r>
              <a:rPr lang="en-US" altLang="ko-KR" baseline="0" dirty="0" smtClean="0"/>
              <a:t>Finally, they attack a latest model sedan.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968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They follow 3 steps to analyze vulnerabilities.</a:t>
            </a:r>
          </a:p>
          <a:p>
            <a:r>
              <a:rPr lang="en-US" altLang="ko-KR" baseline="0" dirty="0" smtClean="0"/>
              <a:t>First, They extract firmware via CAN BUS or by </a:t>
            </a:r>
            <a:r>
              <a:rPr lang="en-US" altLang="ko-KR" baseline="0" dirty="0" err="1" smtClean="0"/>
              <a:t>desoldering</a:t>
            </a:r>
            <a:r>
              <a:rPr lang="en-US" altLang="ko-KR" baseline="0" dirty="0" smtClean="0"/>
              <a:t> flash memory chips of </a:t>
            </a:r>
            <a:r>
              <a:rPr lang="en-US" altLang="ko-KR" baseline="0" dirty="0" err="1" smtClean="0"/>
              <a:t>ecu</a:t>
            </a:r>
            <a:r>
              <a:rPr lang="en-US" altLang="ko-KR" baseline="0" dirty="0" smtClean="0"/>
              <a:t>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they extract firmware?</a:t>
            </a:r>
          </a:p>
          <a:p>
            <a:r>
              <a:rPr lang="en-US" altLang="ko-KR" baseline="0" dirty="0" smtClean="0"/>
              <a:t>Because firmware has many data and programs used in </a:t>
            </a:r>
            <a:r>
              <a:rPr lang="en-US" altLang="ko-KR" baseline="0" dirty="0" err="1" smtClean="0"/>
              <a:t>ecu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So , they reverse engineering firmware with Some tool like IDA PRO and </a:t>
            </a:r>
            <a:r>
              <a:rPr lang="en-US" altLang="ko-KR" sz="1200" dirty="0" smtClean="0"/>
              <a:t>Identify and test vulnerable code paths.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956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So, First target is media player.</a:t>
            </a:r>
          </a:p>
          <a:p>
            <a:r>
              <a:rPr lang="en-US" altLang="ko-KR" baseline="0" dirty="0" smtClean="0"/>
              <a:t>the </a:t>
            </a:r>
            <a:r>
              <a:rPr lang="en-US" altLang="ko-KR" dirty="0" smtClean="0"/>
              <a:t>vulnerability of media player is in a module that uploads firmware.</a:t>
            </a:r>
            <a:br>
              <a:rPr lang="en-US" altLang="ko-KR" dirty="0" smtClean="0"/>
            </a:br>
            <a:r>
              <a:rPr lang="en-US" altLang="ko-KR" baseline="0" dirty="0" smtClean="0"/>
              <a:t>To upload new firmware, it looked for a binary file ending with the ASCII character S</a:t>
            </a:r>
          </a:p>
          <a:p>
            <a:r>
              <a:rPr lang="en-US" altLang="ko-KR" baseline="0" dirty="0" smtClean="0"/>
              <a:t>There are No checksum ,No protections.</a:t>
            </a:r>
          </a:p>
          <a:p>
            <a:r>
              <a:rPr lang="en-US" altLang="ko-KR" baseline="0" dirty="0" smtClean="0"/>
              <a:t>Just check “S”</a:t>
            </a:r>
          </a:p>
          <a:p>
            <a:r>
              <a:rPr lang="en-US" altLang="ko-KR" baseline="0" dirty="0" smtClean="0"/>
              <a:t>So if we look at the binary file of media player firmware, does it have an “S” at the end?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79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Yup, there</a:t>
            </a:r>
            <a:r>
              <a:rPr lang="en-US" altLang="ko-KR" baseline="0" dirty="0" smtClean="0"/>
              <a:t> it is!</a:t>
            </a:r>
          </a:p>
          <a:p>
            <a:r>
              <a:rPr lang="en-US" altLang="ko-KR" baseline="0" smtClean="0"/>
              <a:t>if </a:t>
            </a:r>
            <a:r>
              <a:rPr lang="en-US" altLang="ko-KR" baseline="0" dirty="0" smtClean="0"/>
              <a:t>you look at the picture, you can see that the end is “s”.</a:t>
            </a:r>
          </a:p>
          <a:p>
            <a:r>
              <a:rPr lang="en-US" altLang="ko-KR" baseline="0" dirty="0" smtClean="0"/>
              <a:t>So you can bypass and install your malicious firmware in media player easily.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79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smtClean="0"/>
              <a:t>Next target is obd2 port.</a:t>
            </a:r>
            <a:endParaRPr lang="en-US" alt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The picture is scenario/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First, a adversary access to the service center network. (For example, while their cars are being repaired, you can access the network by asking Wi-Fi password.)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And then, the adversary can install a Trojan horse or a virus in </a:t>
            </a:r>
            <a:r>
              <a:rPr lang="en-US" altLang="ko-KR" baseline="0" dirty="0" err="1" smtClean="0"/>
              <a:t>PassTru</a:t>
            </a:r>
            <a:r>
              <a:rPr lang="en-US" altLang="ko-KR" baseline="0" dirty="0" smtClean="0"/>
              <a:t> device via </a:t>
            </a:r>
            <a:r>
              <a:rPr lang="en-US" altLang="ko-KR" baseline="0" dirty="0" err="1" smtClean="0"/>
              <a:t>wifi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When a car is connected to malicious </a:t>
            </a:r>
            <a:r>
              <a:rPr lang="en-US" altLang="ko-KR" baseline="0" dirty="0" err="1" smtClean="0"/>
              <a:t>PassThru</a:t>
            </a:r>
            <a:r>
              <a:rPr lang="en-US" altLang="ko-KR" baseline="0" dirty="0" smtClean="0"/>
              <a:t> device like In second or third step, the malicious software will attack the cars.</a:t>
            </a:r>
          </a:p>
          <a:p>
            <a:r>
              <a:rPr lang="en-US" altLang="ko-KR" baseline="0" dirty="0" smtClean="0"/>
              <a:t>The malicious program of </a:t>
            </a:r>
            <a:r>
              <a:rPr lang="en-US" altLang="ko-KR" baseline="0" dirty="0" err="1" smtClean="0"/>
              <a:t>PassThru</a:t>
            </a:r>
            <a:r>
              <a:rPr lang="en-US" altLang="ko-KR" baseline="0" dirty="0" smtClean="0"/>
              <a:t> device also (4) can be spreads to other </a:t>
            </a:r>
            <a:r>
              <a:rPr lang="en-US" altLang="ko-KR" baseline="0" dirty="0" err="1" smtClean="0"/>
              <a:t>PassThru</a:t>
            </a:r>
            <a:r>
              <a:rPr lang="en-US" altLang="ko-KR" baseline="0" dirty="0" smtClean="0"/>
              <a:t> devices and can repeat the same process (5).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81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Anyway, in recent years,</a:t>
            </a:r>
            <a:r>
              <a:rPr lang="en-US" altLang="ko-KR" baseline="0" dirty="0" smtClean="0"/>
              <a:t> Car hacking becomes reality.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Do you know</a:t>
            </a:r>
            <a:r>
              <a:rPr lang="en-US" altLang="ko-KR" baseline="0" dirty="0" smtClean="0"/>
              <a:t> that </a:t>
            </a:r>
            <a:r>
              <a:rPr lang="ko-KR" altLang="en-US" baseline="0" dirty="0" err="1" smtClean="0"/>
              <a:t>찰리밀러</a:t>
            </a:r>
            <a:r>
              <a:rPr lang="ko-KR" altLang="en-US" baseline="0" dirty="0" smtClean="0"/>
              <a:t> 앤 </a:t>
            </a:r>
            <a:r>
              <a:rPr lang="ko-KR" altLang="en-US" baseline="0" dirty="0" err="1" smtClean="0"/>
              <a:t>크리스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발라섹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hacked jeep </a:t>
            </a:r>
            <a:r>
              <a:rPr lang="en-US" altLang="ko-KR" baseline="0" dirty="0" err="1" smtClean="0"/>
              <a:t>cherokee</a:t>
            </a:r>
            <a:r>
              <a:rPr lang="en-US" altLang="ko-KR" baseline="0" dirty="0" smtClean="0"/>
              <a:t>?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They showed that they could hack Jeep Cherokee remotely by hacking on 2015 </a:t>
            </a:r>
            <a:r>
              <a:rPr lang="en-US" altLang="ko-KR" baseline="0" dirty="0" err="1" smtClean="0"/>
              <a:t>Blackhat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Let’s watch</a:t>
            </a:r>
            <a:r>
              <a:rPr lang="en-US" altLang="ko-KR" baseline="0" dirty="0" smtClean="0"/>
              <a:t> the demonstration.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834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Bluetooth has two</a:t>
            </a:r>
            <a:r>
              <a:rPr lang="en-US" altLang="ko-KR" baseline="0" smtClean="0"/>
              <a:t> bug.</a:t>
            </a:r>
            <a:endParaRPr lang="en-US" altLang="ko-KR" smtClean="0"/>
          </a:p>
          <a:p>
            <a:r>
              <a:rPr lang="en-US" altLang="ko-KR" dirty="0" smtClean="0"/>
              <a:t>They found a lot of unsafe string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copy functions being used in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bluetooth</a:t>
            </a:r>
            <a:r>
              <a:rPr lang="en-US" altLang="ko-KR" baseline="0" dirty="0" smtClean="0"/>
              <a:t> module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So , they analyzed</a:t>
            </a:r>
            <a:r>
              <a:rPr lang="en-US" altLang="ko-KR" baseline="0" dirty="0" smtClean="0"/>
              <a:t> this vulnerability and they found that</a:t>
            </a:r>
            <a:r>
              <a:rPr lang="en-US" altLang="ko-KR" dirty="0" smtClean="0"/>
              <a:t> they could run arbitrary code.</a:t>
            </a:r>
          </a:p>
          <a:p>
            <a:r>
              <a:rPr lang="en-US" altLang="ko-KR" dirty="0" smtClean="0"/>
              <a:t>Also, if we know the MAC address of a Bluetooth module, we can connect</a:t>
            </a:r>
            <a:r>
              <a:rPr lang="en-US" altLang="ko-KR" baseline="0" dirty="0" smtClean="0"/>
              <a:t> to the </a:t>
            </a:r>
            <a:r>
              <a:rPr lang="en-US" altLang="ko-KR" baseline="0" dirty="0" err="1" smtClean="0"/>
              <a:t>bluetooth</a:t>
            </a:r>
            <a:r>
              <a:rPr lang="en-US" altLang="ko-KR" baseline="0" dirty="0" smtClean="0"/>
              <a:t> module by identifying</a:t>
            </a:r>
            <a:r>
              <a:rPr lang="en-US" altLang="ko-KR" dirty="0" smtClean="0"/>
              <a:t> a PIN number</a:t>
            </a:r>
            <a:r>
              <a:rPr lang="en-US" altLang="ko-KR" baseline="0" dirty="0" smtClean="0"/>
              <a:t> as brute force.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4769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video is not related</a:t>
            </a:r>
            <a:r>
              <a:rPr lang="en-US" altLang="ko-KR" baseline="0" dirty="0" smtClean="0"/>
              <a:t> to cars, but Bluetooth hacking.</a:t>
            </a:r>
            <a:endParaRPr lang="en-US" altLang="ko-KR" dirty="0" smtClean="0"/>
          </a:p>
          <a:p>
            <a:r>
              <a:rPr lang="en-US" altLang="ko-KR" dirty="0" smtClean="0"/>
              <a:t>So this movie</a:t>
            </a:r>
            <a:r>
              <a:rPr lang="en-US" altLang="ko-KR" baseline="0" dirty="0" smtClean="0"/>
              <a:t> shows that we can identify a PIN number as brute force</a:t>
            </a:r>
          </a:p>
          <a:p>
            <a:r>
              <a:rPr lang="en-US" altLang="ko-KR" baseline="0" dirty="0" smtClean="0"/>
              <a:t>First, they find a mac address of a target.</a:t>
            </a:r>
          </a:p>
          <a:p>
            <a:r>
              <a:rPr lang="en-US" altLang="ko-KR" baseline="0" dirty="0" smtClean="0"/>
              <a:t>And, they start </a:t>
            </a:r>
            <a:r>
              <a:rPr lang="en-US" altLang="ko-KR" baseline="0" dirty="0" err="1" smtClean="0"/>
              <a:t>bruteforcing</a:t>
            </a:r>
            <a:r>
              <a:rPr lang="en-US" altLang="ko-KR" baseline="0" dirty="0" smtClean="0"/>
              <a:t> a pin number with a tool.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Then, they can get a pin number of the target</a:t>
            </a:r>
            <a:r>
              <a:rPr lang="en-US" altLang="ko-KR" baseline="0" dirty="0" smtClean="0"/>
              <a:t>!</a:t>
            </a:r>
            <a:endParaRPr lang="en-US" altLang="ko-KR" baseline="0" dirty="0" smtClean="0"/>
          </a:p>
          <a:p>
            <a:r>
              <a:rPr lang="en-US" altLang="ko-KR" baseline="0" dirty="0" smtClean="0"/>
              <a:t>Even in this video, it took less than a minute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err="1" smtClean="0"/>
              <a:t>Youtube:https</a:t>
            </a:r>
            <a:r>
              <a:rPr lang="en-US" altLang="ko-KR" baseline="0" dirty="0" smtClean="0"/>
              <a:t>://www.youtube.com/watch?v=EtiMQIehlfs&amp;t=50s</a:t>
            </a:r>
          </a:p>
          <a:p>
            <a:endParaRPr lang="en-US" altLang="ko-KR" baseline="0" dirty="0" smtClean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4769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The last target is “</a:t>
            </a:r>
            <a:r>
              <a:rPr lang="en-US" altLang="ko-KR" baseline="0" dirty="0" err="1" smtClean="0"/>
              <a:t>Cellular”network</a:t>
            </a:r>
            <a:r>
              <a:rPr lang="en-US" altLang="ko-KR" baseline="0" dirty="0" smtClean="0"/>
              <a:t>. </a:t>
            </a:r>
          </a:p>
          <a:p>
            <a:r>
              <a:rPr lang="en-US" altLang="ko-KR" baseline="0" dirty="0" err="1" smtClean="0"/>
              <a:t>AqLink</a:t>
            </a:r>
            <a:r>
              <a:rPr lang="en-US" altLang="ko-KR" baseline="0" dirty="0" smtClean="0"/>
              <a:t> modem is used to switch between analog and digital bits.</a:t>
            </a:r>
          </a:p>
          <a:p>
            <a:r>
              <a:rPr lang="en-US" altLang="ko-KR" baseline="0" dirty="0" err="1" smtClean="0"/>
              <a:t>aqLink</a:t>
            </a:r>
            <a:r>
              <a:rPr lang="en-US" altLang="ko-KR" baseline="0" dirty="0" smtClean="0"/>
              <a:t> supports packet sizes up to 1024 bytes.</a:t>
            </a:r>
          </a:p>
          <a:p>
            <a:r>
              <a:rPr lang="en-US" altLang="ko-KR" baseline="0" dirty="0" smtClean="0"/>
              <a:t>However a command program assumes that packets will never exceed 100bytes.</a:t>
            </a:r>
          </a:p>
          <a:p>
            <a:r>
              <a:rPr lang="en-US" altLang="ko-KR" baseline="0" dirty="0" smtClean="0"/>
              <a:t>So if we send packets over 100 bytes, an overflow occurs in command programs.</a:t>
            </a:r>
          </a:p>
          <a:p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Then, what can we do for hacking a car?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282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We can consider the following scenarios</a:t>
            </a:r>
          </a:p>
          <a:p>
            <a:r>
              <a:rPr lang="en-US" altLang="ko-KR" dirty="0" smtClean="0"/>
              <a:t>If you want a car, first compromise the car and get the car's information.</a:t>
            </a:r>
          </a:p>
          <a:p>
            <a:r>
              <a:rPr lang="en-US" altLang="ko-KR" dirty="0" smtClean="0"/>
              <a:t>And when no one is there, go to the car, unlock the door, start the engine and run away.</a:t>
            </a:r>
          </a:p>
          <a:p>
            <a:r>
              <a:rPr lang="en-US" altLang="ko-KR" dirty="0" smtClean="0"/>
              <a:t>Then the car will be yours!</a:t>
            </a:r>
          </a:p>
          <a:p>
            <a:r>
              <a:rPr lang="en-US" altLang="ko-KR" dirty="0" smtClean="0"/>
              <a:t>However, since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this scenario can easily be caught,</a:t>
            </a:r>
            <a:r>
              <a:rPr lang="en-US" altLang="ko-KR" baseline="0" dirty="0" smtClean="0"/>
              <a:t> so</a:t>
            </a:r>
            <a:r>
              <a:rPr lang="en-US" altLang="ko-KR" dirty="0" smtClean="0"/>
              <a:t> I encourage next scenarios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81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Car hacking can be used for s</a:t>
            </a:r>
            <a:r>
              <a:rPr lang="en-US" altLang="ko-KR" dirty="0" smtClean="0"/>
              <a:t>urveillance </a:t>
            </a:r>
            <a:r>
              <a:rPr lang="en-US" altLang="ko-KR" baseline="0" dirty="0" smtClean="0"/>
              <a:t>as well</a:t>
            </a:r>
          </a:p>
          <a:p>
            <a:r>
              <a:rPr lang="en-US" altLang="ko-KR" baseline="0" dirty="0" smtClean="0"/>
              <a:t>if you want to monitor someone, Continuously report GPS coordinates and stream audio from the in-cabin </a:t>
            </a:r>
            <a:r>
              <a:rPr lang="en-US" altLang="ko-KR" baseline="0" dirty="0" err="1" smtClean="0"/>
              <a:t>mic.</a:t>
            </a:r>
            <a:endParaRPr lang="en-US" altLang="ko-KR" baseline="0" dirty="0" smtClean="0"/>
          </a:p>
          <a:p>
            <a:r>
              <a:rPr lang="en-US" altLang="ko-KR" baseline="0" dirty="0" smtClean="0"/>
              <a:t>This scenario will be very difficult to catch by others.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112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dirty="0" smtClean="0"/>
              <a:t>[https://www.youtube.com/watch?v=bXfp8F4J2eI] </a:t>
            </a:r>
            <a:r>
              <a:rPr lang="ko-KR" altLang="en-US" sz="2400" dirty="0" smtClean="0"/>
              <a:t>동영상 추가</a:t>
            </a:r>
            <a:endParaRPr lang="en-US" altLang="ko-KR" sz="2400" dirty="0" smtClean="0"/>
          </a:p>
          <a:p>
            <a:r>
              <a:rPr lang="en-US" altLang="ko-KR" sz="2400" dirty="0" smtClean="0"/>
              <a:t>Based on today research, Q 360 team</a:t>
            </a:r>
            <a:r>
              <a:rPr lang="en-US" altLang="ko-KR" sz="2400" baseline="0" dirty="0" smtClean="0"/>
              <a:t> showed that they </a:t>
            </a:r>
            <a:r>
              <a:rPr lang="en-US" altLang="ko-KR" sz="2400" dirty="0" smtClean="0"/>
              <a:t>approach a victim and spoof the key signal.</a:t>
            </a:r>
          </a:p>
          <a:p>
            <a:r>
              <a:rPr lang="en-US" altLang="ko-KR" sz="2400" dirty="0" smtClean="0"/>
              <a:t>Then they can hijack v</a:t>
            </a:r>
            <a:r>
              <a:rPr lang="en-US" altLang="ko-KR" sz="2400" baseline="0" dirty="0" smtClean="0"/>
              <a:t>ictim’s car.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spoofing key signal,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they just use 11$ 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adio gadget.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949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And,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lot of hacking accidents is here.</a:t>
            </a:r>
          </a:p>
          <a:p>
            <a:r>
              <a:rPr lang="en-US" altLang="ko-K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Beginning with today paper.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Alberto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Dude presented in black hat about that by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flooding the ECU with data, they could disable the ECU.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2014, Charlie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miller and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크리스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발라섹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surveyed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remote automotive attack surfaces of each car.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based on it, they hacked 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Jeep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Cherokee by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exploiting vulnerabilities of “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unconnect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system” using cellular network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Keen lab also hacked Tesla in 2016. They identified a bug of web browser, so they used them.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Recently, Chinese security team found 14 vulnerabilities of BMW. 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949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Based on the various attack vectors and vulnerabilities, they give</a:t>
            </a:r>
            <a:r>
              <a:rPr lang="en-US" altLang="ko-KR" baseline="0" dirty="0" smtClean="0"/>
              <a:t> a few</a:t>
            </a:r>
            <a:r>
              <a:rPr lang="en-US" altLang="ko-KR" dirty="0" smtClean="0"/>
              <a:t> security advice.</a:t>
            </a:r>
          </a:p>
          <a:p>
            <a:r>
              <a:rPr lang="en-US" altLang="ko-KR" dirty="0" smtClean="0"/>
              <a:t>They said</a:t>
            </a:r>
          </a:p>
          <a:p>
            <a:r>
              <a:rPr lang="en-US" altLang="ko-KR" dirty="0" smtClean="0"/>
              <a:t>don’t use unsafe function like </a:t>
            </a:r>
            <a:r>
              <a:rPr lang="en-US" altLang="ko-KR" dirty="0" err="1" smtClean="0"/>
              <a:t>strcpy</a:t>
            </a:r>
            <a:r>
              <a:rPr lang="ko-KR" altLang="en-US" dirty="0" smtClean="0"/>
              <a:t> </a:t>
            </a:r>
            <a:r>
              <a:rPr lang="en-US" altLang="ko-KR" dirty="0" smtClean="0"/>
              <a:t>Remove</a:t>
            </a:r>
            <a:r>
              <a:rPr lang="en-US" altLang="ko-KR" baseline="0" dirty="0" smtClean="0"/>
              <a:t> other unnecessary software.</a:t>
            </a:r>
          </a:p>
          <a:p>
            <a:r>
              <a:rPr lang="en-US" altLang="ko-KR" baseline="0" dirty="0" smtClean="0"/>
              <a:t>Use stack cookies and ASLR to protect stack value.. </a:t>
            </a:r>
            <a:r>
              <a:rPr lang="en-US" altLang="ko-KR" baseline="0" dirty="0" err="1" smtClean="0"/>
              <a:t>And..so</a:t>
            </a:r>
            <a:r>
              <a:rPr lang="en-US" altLang="ko-KR" baseline="0" dirty="0" smtClean="0"/>
              <a:t> on.</a:t>
            </a:r>
          </a:p>
          <a:p>
            <a:r>
              <a:rPr lang="en-US" altLang="ko-KR" baseline="0" dirty="0" smtClean="0"/>
              <a:t>Automakers need to put a lot of effort to make our car secure. </a:t>
            </a: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5911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dirty="0" smtClean="0"/>
              <a:t>So,</a:t>
            </a:r>
            <a:r>
              <a:rPr lang="en-US" altLang="ko-KR" sz="2400" baseline="0" dirty="0" smtClean="0"/>
              <a:t> many</a:t>
            </a:r>
            <a:r>
              <a:rPr lang="en-US" altLang="ko-KR" sz="2400" dirty="0" smtClean="0"/>
              <a:t> automotive</a:t>
            </a:r>
            <a:r>
              <a:rPr lang="en-US" altLang="ko-KR" sz="2400" baseline="0" dirty="0" smtClean="0"/>
              <a:t> industry</a:t>
            </a:r>
            <a:r>
              <a:rPr lang="en-US" altLang="ko-KR" sz="2400" dirty="0" smtClean="0"/>
              <a:t> companies are carrying out the following tests for car security.</a:t>
            </a:r>
          </a:p>
          <a:p>
            <a:r>
              <a:rPr lang="en-US" altLang="ko-KR" sz="2400" dirty="0" smtClean="0"/>
              <a:t>Penetration testing, dynamic application security testing</a:t>
            </a:r>
            <a:r>
              <a:rPr lang="en-US" altLang="ko-KR" sz="2400" baseline="0" dirty="0" smtClean="0"/>
              <a:t> and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embeded</a:t>
            </a:r>
            <a:r>
              <a:rPr lang="en-US" altLang="ko-KR" sz="2400" dirty="0" smtClean="0"/>
              <a:t> application security test are</a:t>
            </a:r>
            <a:r>
              <a:rPr lang="en-US" altLang="ko-KR" sz="2400" baseline="0" dirty="0" smtClean="0"/>
              <a:t> involved in the list.</a:t>
            </a:r>
            <a:endParaRPr lang="en-US" altLang="ko-KR" sz="24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949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So, Future researches have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following ideas:</a:t>
            </a:r>
          </a:p>
          <a:p>
            <a:r>
              <a:rPr lang="en-US" altLang="ko-KR" dirty="0" smtClean="0"/>
              <a:t>I</a:t>
            </a:r>
            <a:r>
              <a:rPr lang="en-US" altLang="ko-KR" baseline="0" dirty="0" smtClean="0"/>
              <a:t> think it is important that d</a:t>
            </a:r>
            <a:r>
              <a:rPr lang="en-US" altLang="ko-KR" dirty="0" smtClean="0"/>
              <a:t>eveloping</a:t>
            </a:r>
            <a:r>
              <a:rPr lang="en-US" altLang="ko-KR" baseline="0" dirty="0" smtClean="0"/>
              <a:t> new protocol alternative to CAN bus, because currently CAN bus is unsecure.</a:t>
            </a: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/>
              <a:t>Or, if  use the CAN bus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constantly</a:t>
            </a:r>
            <a:r>
              <a:rPr lang="en-US" altLang="ko-KR" sz="2400" dirty="0" smtClean="0"/>
              <a:t>, we have to research how to encrypt CAN message.</a:t>
            </a: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/>
              <a:t>Also</a:t>
            </a:r>
            <a:r>
              <a:rPr lang="en-US" altLang="ko-KR" sz="2400" baseline="0" dirty="0" smtClean="0"/>
              <a:t> we need </a:t>
            </a:r>
            <a:r>
              <a:rPr lang="en-US" altLang="ko-KR" sz="2400" dirty="0" smtClean="0"/>
              <a:t>CAN monitoring system to catch external attack.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94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They are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찰리밀러</a:t>
            </a:r>
            <a:r>
              <a:rPr lang="ko-KR" altLang="en-US" baseline="0" dirty="0" smtClean="0"/>
              <a:t> 앤 </a:t>
            </a:r>
            <a:r>
              <a:rPr lang="ko-KR" altLang="en-US" baseline="0" dirty="0" err="1" smtClean="0"/>
              <a:t>크리스발라섹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This movie</a:t>
            </a:r>
            <a:r>
              <a:rPr lang="en-US" altLang="ko-KR" baseline="0" dirty="0" smtClean="0"/>
              <a:t> show that they could hack a car on remote.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When</a:t>
            </a:r>
            <a:r>
              <a:rPr lang="en-US" altLang="ko-KR" baseline="0" dirty="0" smtClean="0"/>
              <a:t> the target is on a highway, their hacking begins.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By</a:t>
            </a:r>
            <a:r>
              <a:rPr lang="en-US" altLang="ko-KR" baseline="0" dirty="0" smtClean="0"/>
              <a:t> hacking, they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Turn on the fan</a:t>
            </a:r>
          </a:p>
          <a:p>
            <a:pPr marL="0" indent="0">
              <a:buNone/>
            </a:pPr>
            <a:r>
              <a:rPr lang="en-US" altLang="ko-KR" dirty="0" smtClean="0"/>
              <a:t>upload</a:t>
            </a:r>
            <a:r>
              <a:rPr lang="en-US" altLang="ko-KR" baseline="0" dirty="0" smtClean="0"/>
              <a:t> the image on dashboard</a:t>
            </a:r>
          </a:p>
          <a:p>
            <a:pPr marL="0" indent="0">
              <a:buNone/>
            </a:pPr>
            <a:r>
              <a:rPr lang="en-US" altLang="ko-KR" dirty="0" smtClean="0"/>
              <a:t>Play</a:t>
            </a:r>
            <a:r>
              <a:rPr lang="en-US" altLang="ko-KR" baseline="0" dirty="0" smtClean="0"/>
              <a:t> the music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Turn on the wiper</a:t>
            </a:r>
          </a:p>
          <a:p>
            <a:pPr marL="0" indent="0">
              <a:buNone/>
            </a:pPr>
            <a:r>
              <a:rPr lang="en-US" altLang="ko-KR" baseline="0" dirty="0" smtClean="0"/>
              <a:t>terminate the</a:t>
            </a:r>
            <a:r>
              <a:rPr lang="en-US" altLang="ko-KR" dirty="0" smtClean="0"/>
              <a:t> engine</a:t>
            </a:r>
            <a:endParaRPr lang="en-US" altLang="ko-KR" baseline="0" dirty="0" smtClean="0"/>
          </a:p>
          <a:p>
            <a:pPr marL="0" indent="0">
              <a:buNone/>
            </a:pPr>
            <a:r>
              <a:rPr lang="en-US" altLang="ko-KR" baseline="0" dirty="0" smtClean="0"/>
              <a:t>They can do anything.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err="1" smtClean="0"/>
              <a:t>Vidioe:https</a:t>
            </a:r>
            <a:r>
              <a:rPr lang="en-US" altLang="ko-KR" dirty="0" smtClean="0"/>
              <a:t>://www.youtube.com/watch?v=MK0SrxBC1xs&amp;t=170s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11D7-3E14-4051-AC2F-87185A19533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35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 today</a:t>
            </a:r>
            <a:r>
              <a:rPr lang="en-US" altLang="ko-KR" baseline="0" dirty="0" smtClean="0"/>
              <a:t> p</a:t>
            </a:r>
            <a:r>
              <a:rPr lang="en-US" altLang="ko-KR" dirty="0" smtClean="0"/>
              <a:t>aper, they found various possible attack vectors for vehicles and indeed these attack vectors were valid.</a:t>
            </a:r>
          </a:p>
          <a:p>
            <a:r>
              <a:rPr lang="en-US" altLang="ko-KR" dirty="0" smtClean="0"/>
              <a:t>The attack vectors</a:t>
            </a:r>
            <a:r>
              <a:rPr lang="en-US" altLang="ko-KR" baseline="0" dirty="0" smtClean="0"/>
              <a:t> have three approaches.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they also points out problems with vehicle security , gives practical advice, and warns about future vehicle vulnerabilities.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636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baseline="0" dirty="0" smtClean="0"/>
              <a:t>That is all</a:t>
            </a:r>
          </a:p>
          <a:p>
            <a:r>
              <a:rPr lang="en-US" altLang="ko-KR" sz="2400" baseline="0" dirty="0" smtClean="0"/>
              <a:t>Do you have any question?</a:t>
            </a:r>
            <a:endParaRPr lang="en-US" altLang="ko-KR" sz="24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949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Then,</a:t>
            </a:r>
            <a:r>
              <a:rPr lang="en-US" baseline="0" dirty="0" smtClean="0"/>
              <a:t> </a:t>
            </a:r>
            <a:r>
              <a:rPr lang="en-US" dirty="0" smtClean="0"/>
              <a:t>Why can we</a:t>
            </a:r>
            <a:r>
              <a:rPr lang="en-US" baseline="0" dirty="0" smtClean="0"/>
              <a:t> hack cars?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Up-to 1980s the cars were mechanical.</a:t>
            </a:r>
          </a:p>
          <a:p>
            <a:r>
              <a:rPr lang="en-US" baseline="0" dirty="0" smtClean="0"/>
              <a:t>However, </a:t>
            </a:r>
            <a:r>
              <a:rPr lang="en-US" altLang="ko-KR" baseline="0" dirty="0" smtClean="0"/>
              <a:t>today, </a:t>
            </a:r>
            <a:r>
              <a:rPr lang="en-US" baseline="0" dirty="0" smtClean="0"/>
              <a:t>cars are like computers, comprised of critical components which are now electrical with CAN bus.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an example of a carburetor, which mixes the gas with air before going into the engine.</a:t>
            </a:r>
          </a:p>
          <a:p>
            <a:r>
              <a:rPr lang="en-US" baseline="0" dirty="0" smtClean="0"/>
              <a:t>A complex system of vacuum hoses, levers and valves controlled the fuel-to-air mixture so that the engine would operate properly.  </a:t>
            </a:r>
          </a:p>
          <a:p>
            <a:r>
              <a:rPr lang="en-US" baseline="0" dirty="0" smtClean="0"/>
              <a:t>Too much fuel, and the engine cylinders will saturate and the engine will be “flooded”, no ignition.  Too little fuel, and the engine will run hot, ultimately causing a melt-down.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systems require mechanical tuning! </a:t>
            </a:r>
          </a:p>
          <a:p>
            <a:r>
              <a:rPr lang="en-US" baseline="0" dirty="0" smtClean="0"/>
              <a:t>Today, the engines use fuel-injectors, where a computer takes sensor measurements, calculates the proper fuel-to-air mixture and then pushes the fuel at the engine cylinder head.</a:t>
            </a:r>
          </a:p>
          <a:p>
            <a:r>
              <a:rPr lang="en-US" baseline="0" dirty="0" smtClean="0"/>
              <a:t>So if you send malicious sensor data or other data to the machine, special errors may occur during processing of the data.</a:t>
            </a:r>
          </a:p>
          <a:p>
            <a:endParaRPr lang="en-US" baseline="0" dirty="0" smtClean="0"/>
          </a:p>
          <a:p>
            <a:r>
              <a:rPr lang="en-US" altLang="ko-KR" baseline="0" dirty="0" smtClean="0"/>
              <a:t>The following video will</a:t>
            </a:r>
            <a:r>
              <a:rPr lang="en-US" baseline="0" dirty="0" smtClean="0"/>
              <a:t> explain in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11D7-3E14-4051-AC2F-87185A19533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3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They</a:t>
            </a:r>
            <a:r>
              <a:rPr lang="en-US" altLang="ko-KR" baseline="0" dirty="0" smtClean="0"/>
              <a:t> talk about overall architectures in detail.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Youtube</a:t>
            </a:r>
            <a:r>
              <a:rPr lang="en-US" altLang="ko-KR" dirty="0" smtClean="0"/>
              <a:t> : https://www.youtube.com/watch?v=3jstaBeXgAs&amp;feature=youtu.be&amp;t=54s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07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A car is designed like this picture.</a:t>
            </a:r>
          </a:p>
          <a:p>
            <a:r>
              <a:rPr lang="en-US" altLang="ko-KR" baseline="0" dirty="0" smtClean="0"/>
              <a:t>Each controllers called ECU(Electronic Control unit) are connected via CAN bus.</a:t>
            </a:r>
          </a:p>
          <a:p>
            <a:r>
              <a:rPr lang="en-US" altLang="ko-KR" dirty="0" smtClean="0"/>
              <a:t>This system has made cars smarter and more efficient,</a:t>
            </a:r>
            <a:r>
              <a:rPr lang="en-US" altLang="ko-KR" baseline="0" dirty="0" smtClean="0"/>
              <a:t> but </a:t>
            </a:r>
            <a:r>
              <a:rPr lang="en-US" altLang="ko-KR" dirty="0" smtClean="0"/>
              <a:t>it has also created the potential for a variety of new attacks,</a:t>
            </a:r>
            <a:r>
              <a:rPr lang="ko-KR" altLang="en-US" dirty="0" smtClean="0"/>
              <a:t> </a:t>
            </a:r>
            <a:r>
              <a:rPr lang="en-US" altLang="ko-KR" dirty="0" smtClean="0"/>
              <a:t>because messages are neither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encrypted</a:t>
            </a:r>
            <a:r>
              <a:rPr lang="en-US" altLang="ko-KR" baseline="0" dirty="0" smtClean="0"/>
              <a:t> nor authenticated.</a:t>
            </a:r>
            <a:endParaRPr lang="en-US" altLang="ko-KR" dirty="0" smtClean="0"/>
          </a:p>
          <a:p>
            <a:r>
              <a:rPr lang="en-US" altLang="ko-KR" dirty="0" smtClean="0"/>
              <a:t>So,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if we send malicious message to </a:t>
            </a:r>
            <a:r>
              <a:rPr lang="en-US" altLang="ko-KR" dirty="0" err="1" smtClean="0"/>
              <a:t>ecu</a:t>
            </a:r>
            <a:r>
              <a:rPr lang="en-US" altLang="ko-KR" dirty="0" smtClean="0"/>
              <a:t> via can bus, we can control the vehicle as we want.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02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 Oakland 2010, </a:t>
            </a:r>
            <a:r>
              <a:rPr lang="en-US" altLang="ko-KR" baseline="0" dirty="0" smtClean="0"/>
              <a:t>these authors already have shown </a:t>
            </a:r>
            <a:r>
              <a:rPr lang="en-US" altLang="ko-KR" dirty="0" smtClean="0"/>
              <a:t>that an attacker connected to the internal network could control critical systems, such as brakes module or engine</a:t>
            </a:r>
            <a:r>
              <a:rPr lang="en-US" altLang="ko-KR" baseline="0" dirty="0" smtClean="0"/>
              <a:t> module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However, many people have criticized that such an attack is actually impractical and ineffective. First, the task of sending a specific packet to the CAN bus to control the engine or brake itself requires a great deal of expertise and Second, physical access is required to send the packet to the CAN bus,</a:t>
            </a:r>
            <a:r>
              <a:rPr lang="en-US" altLang="ko-KR" baseline="0" dirty="0" smtClean="0"/>
              <a:t> a</a:t>
            </a:r>
            <a:r>
              <a:rPr lang="en-US" altLang="ko-KR" dirty="0" smtClean="0"/>
              <a:t>nd</a:t>
            </a:r>
            <a:r>
              <a:rPr lang="en-US" altLang="ko-KR" baseline="0" dirty="0" smtClean="0"/>
              <a:t> also </a:t>
            </a:r>
            <a:r>
              <a:rPr lang="en-US" altLang="ko-KR" dirty="0" smtClean="0"/>
              <a:t>If physical access is possible, other attacks such as cutting the brake line will be much easier and more effective.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Then, what’s the difference between</a:t>
            </a:r>
            <a:r>
              <a:rPr lang="en-US" altLang="ko-KR" baseline="0" dirty="0" smtClean="0"/>
              <a:t> this 2010 paper and today’s paper? </a:t>
            </a:r>
            <a:br>
              <a:rPr lang="en-US" altLang="ko-KR" baseline="0" dirty="0" smtClean="0"/>
            </a:br>
            <a:r>
              <a:rPr lang="en-US" altLang="ko-KR" baseline="0" dirty="0" smtClean="0"/>
              <a:t>Today’s paper shows that one can control cars remotely, considering all attack vectors allowing these remote attacks.</a:t>
            </a:r>
            <a:br>
              <a:rPr lang="en-US" altLang="ko-KR" baseline="0" dirty="0" smtClean="0"/>
            </a:br>
            <a:r>
              <a:rPr lang="en-US" altLang="ko-KR" baseline="0" dirty="0" smtClean="0"/>
              <a:t>Now, let’s look at the threat model first.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34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 this paper, they divide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the threat model into two major categories: </a:t>
            </a:r>
            <a:r>
              <a:rPr lang="en-US" altLang="ko-KR" dirty="0" err="1" smtClean="0"/>
              <a:t>techinal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capabilites</a:t>
            </a:r>
            <a:r>
              <a:rPr lang="en-US" altLang="ko-KR" dirty="0" smtClean="0"/>
              <a:t> and operational </a:t>
            </a:r>
            <a:r>
              <a:rPr lang="en-US" altLang="ko-KR" dirty="0" err="1" smtClean="0"/>
              <a:t>capabilites</a:t>
            </a:r>
            <a:r>
              <a:rPr lang="en-US" altLang="ko-KR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Technical Capabilities analyze the vulnerabilities of the overall system and focuses on making technical capabilities realistic.</a:t>
            </a:r>
          </a:p>
          <a:p>
            <a:r>
              <a:rPr lang="en-US" altLang="ko-KR" dirty="0" smtClean="0"/>
              <a:t>Operational capabilities are a model for real attacks. The important thing is the attack vectors.</a:t>
            </a:r>
          </a:p>
          <a:p>
            <a:r>
              <a:rPr lang="en-US" altLang="ko-KR" dirty="0" smtClean="0"/>
              <a:t>they are categorized as indirect,</a:t>
            </a:r>
            <a:r>
              <a:rPr lang="en-US" altLang="ko-KR" baseline="0" dirty="0" smtClean="0"/>
              <a:t> short-range, long-range</a:t>
            </a:r>
            <a:endParaRPr lang="en-US" altLang="ko-KR" dirty="0" smtClean="0"/>
          </a:p>
          <a:p>
            <a:r>
              <a:rPr lang="en-US" altLang="ko-KR" baseline="0" dirty="0" smtClean="0"/>
              <a:t>Now consider what parts can be used to access cars one-by-one.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848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First is about indirect Physical Access.</a:t>
            </a:r>
            <a:endParaRPr lang="en-US" altLang="ko-KR" baseline="0" dirty="0" smtClean="0"/>
          </a:p>
          <a:p>
            <a:r>
              <a:rPr lang="en-US" altLang="ko-KR" baseline="0" dirty="0" smtClean="0"/>
              <a:t>they consider the physical access via 2 vectors.</a:t>
            </a:r>
          </a:p>
          <a:p>
            <a:r>
              <a:rPr lang="en-US" altLang="ko-KR" baseline="0" dirty="0" smtClean="0"/>
              <a:t/>
            </a:r>
            <a:br>
              <a:rPr lang="en-US" altLang="ko-KR" baseline="0" dirty="0" smtClean="0"/>
            </a:br>
            <a:r>
              <a:rPr lang="en-US" altLang="ko-KR" baseline="0" dirty="0" smtClean="0"/>
              <a:t>OBD-2 port can connect to all important CAN buses.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-based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 on the laptop computer can then interrogate or program the car’s ECUs via device. (the software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examples are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Toyota’s TIS, Ford’s VCM)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they note that the OBD-II port is commonly accessed by service personnel during routine maintenance for both diagnostics and ECU programming.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79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/>
          <a:stretch/>
        </p:blipFill>
        <p:spPr>
          <a:xfrm>
            <a:off x="0" y="1484784"/>
            <a:ext cx="9144000" cy="27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604799"/>
            <a:ext cx="7772400" cy="25212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1E96D2"/>
                </a:solidFill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364699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79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494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/>
          <a:stretch/>
        </p:blipFill>
        <p:spPr>
          <a:xfrm>
            <a:off x="0" y="3044957"/>
            <a:ext cx="9144000" cy="28576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101075"/>
            <a:ext cx="7772400" cy="1728192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1E96D2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123175"/>
            <a:ext cx="7772400" cy="9779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84796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84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84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44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46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 preferRelativeResize="0"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178"/>
          <a:stretch/>
        </p:blipFill>
        <p:spPr>
          <a:xfrm>
            <a:off x="0" y="6380480"/>
            <a:ext cx="9144000" cy="47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258" y="6437569"/>
            <a:ext cx="744247" cy="372124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 preferRelativeResize="0">
            <a:picLocks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48" t="69178"/>
          <a:stretch/>
        </p:blipFill>
        <p:spPr>
          <a:xfrm>
            <a:off x="0" y="6381328"/>
            <a:ext cx="914400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993" y="6453336"/>
            <a:ext cx="1055511" cy="395817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6463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5496" y="6424248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395536" y="1028733"/>
            <a:ext cx="8352928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4" r:id="rId5"/>
    <p:sldLayoutId id="214748371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ired/videos/1015309528771372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ck automobile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315416"/>
            <a:ext cx="9144000" cy="7173416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799" y="692696"/>
            <a:ext cx="7772400" cy="2521288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sx="105000" sy="105000" algn="tl" rotWithShape="0">
                    <a:prstClr val="black">
                      <a:alpha val="40000"/>
                    </a:prstClr>
                  </a:outerShdw>
                </a:effectLst>
              </a:rPr>
              <a:t>Comprehensive Experimental Analyses of Automotive Attack Surfaces</a:t>
            </a:r>
            <a:endParaRPr lang="ko-KR" altLang="en-US" sz="32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sx="105000" sy="105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2232248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b="1" dirty="0" smtClean="0">
                <a:solidFill>
                  <a:schemeClr val="bg2"/>
                </a:solidFill>
              </a:rPr>
              <a:t>2018.9.27</a:t>
            </a:r>
          </a:p>
          <a:p>
            <a:r>
              <a:rPr lang="en-US" altLang="ko-KR" b="1" dirty="0" err="1" smtClean="0">
                <a:solidFill>
                  <a:schemeClr val="bg2"/>
                </a:solidFill>
              </a:rPr>
              <a:t>Hyunki</a:t>
            </a:r>
            <a:r>
              <a:rPr lang="en-US" altLang="ko-KR" b="1" dirty="0" smtClean="0">
                <a:solidFill>
                  <a:schemeClr val="bg2"/>
                </a:solidFill>
              </a:rPr>
              <a:t> </a:t>
            </a:r>
            <a:r>
              <a:rPr lang="en-US" altLang="ko-KR" b="1" dirty="0" err="1" smtClean="0">
                <a:solidFill>
                  <a:schemeClr val="bg2"/>
                </a:solidFill>
              </a:rPr>
              <a:t>kim</a:t>
            </a:r>
            <a:endParaRPr lang="en-US" altLang="ko-KR" b="1" dirty="0">
              <a:solidFill>
                <a:schemeClr val="bg2"/>
              </a:solidFill>
            </a:endParaRPr>
          </a:p>
          <a:p>
            <a:endParaRPr lang="en-US" altLang="ko-KR" b="1" dirty="0" smtClean="0">
              <a:solidFill>
                <a:schemeClr val="bg2"/>
              </a:solidFill>
            </a:endParaRPr>
          </a:p>
          <a:p>
            <a:endParaRPr lang="en-US" altLang="ko-KR" sz="600" b="1" dirty="0">
              <a:solidFill>
                <a:schemeClr val="bg2"/>
              </a:solidFill>
            </a:endParaRPr>
          </a:p>
          <a:p>
            <a:r>
              <a:rPr lang="en-US" altLang="ko-KR" sz="1600" dirty="0" err="1" smtClean="0">
                <a:solidFill>
                  <a:schemeClr val="bg1">
                    <a:lumMod val="85000"/>
                  </a:schemeClr>
                </a:solidFill>
              </a:rPr>
              <a:t>Authers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en-US" altLang="ko-KR" sz="1600" b="1" dirty="0" smtClean="0">
                <a:solidFill>
                  <a:schemeClr val="bg1">
                    <a:lumMod val="85000"/>
                  </a:schemeClr>
                </a:solidFill>
              </a:rPr>
              <a:t>Stephen </a:t>
            </a:r>
            <a:r>
              <a:rPr lang="en-US" altLang="ko-KR" sz="1600" b="1" dirty="0" err="1">
                <a:solidFill>
                  <a:schemeClr val="bg1">
                    <a:lumMod val="85000"/>
                  </a:schemeClr>
                </a:solidFill>
              </a:rPr>
              <a:t>Checkoway</a:t>
            </a:r>
            <a:r>
              <a:rPr lang="en-US" altLang="ko-KR" sz="1600" dirty="0">
                <a:solidFill>
                  <a:schemeClr val="bg1">
                    <a:lumMod val="85000"/>
                  </a:schemeClr>
                </a:solidFill>
              </a:rPr>
              <a:t>, Damon McCoy, Brian Kantor, </a:t>
            </a:r>
            <a:endParaRPr lang="en-US" altLang="ko-KR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Danny </a:t>
            </a:r>
            <a:r>
              <a:rPr lang="en-US" altLang="ko-KR" sz="1600" dirty="0">
                <a:solidFill>
                  <a:schemeClr val="bg1">
                    <a:lumMod val="85000"/>
                  </a:schemeClr>
                </a:solidFill>
              </a:rPr>
              <a:t>Anderson, </a:t>
            </a:r>
            <a:r>
              <a:rPr lang="en-US" altLang="ko-KR" sz="1600" dirty="0" err="1">
                <a:solidFill>
                  <a:schemeClr val="bg1">
                    <a:lumMod val="85000"/>
                  </a:schemeClr>
                </a:solidFill>
              </a:rPr>
              <a:t>Hovav</a:t>
            </a:r>
            <a:r>
              <a:rPr lang="en-US" altLang="ko-KR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bg1">
                    <a:lumMod val="85000"/>
                  </a:schemeClr>
                </a:solidFill>
              </a:rPr>
              <a:t>Shacham</a:t>
            </a:r>
            <a:r>
              <a:rPr lang="en-US" altLang="ko-KR" sz="1600" dirty="0">
                <a:solidFill>
                  <a:schemeClr val="bg1">
                    <a:lumMod val="85000"/>
                  </a:schemeClr>
                </a:solidFill>
              </a:rPr>
              <a:t>, Stefan Savage, 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(UCSD)</a:t>
            </a:r>
          </a:p>
          <a:p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Karl </a:t>
            </a:r>
            <a:r>
              <a:rPr lang="en-US" altLang="ko-KR" sz="1600" dirty="0" err="1">
                <a:solidFill>
                  <a:schemeClr val="bg1">
                    <a:lumMod val="85000"/>
                  </a:schemeClr>
                </a:solidFill>
              </a:rPr>
              <a:t>Koscher</a:t>
            </a:r>
            <a:r>
              <a:rPr lang="en-US" altLang="ko-KR" sz="16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Alexei </a:t>
            </a:r>
            <a:r>
              <a:rPr lang="en-US" altLang="ko-KR" sz="1600" dirty="0" err="1">
                <a:solidFill>
                  <a:schemeClr val="bg1">
                    <a:lumMod val="85000"/>
                  </a:schemeClr>
                </a:solidFill>
              </a:rPr>
              <a:t>Czeskis</a:t>
            </a:r>
            <a:r>
              <a:rPr lang="en-US" altLang="ko-KR" sz="16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altLang="ko-KR" sz="1600" dirty="0" err="1">
                <a:solidFill>
                  <a:schemeClr val="bg1">
                    <a:lumMod val="85000"/>
                  </a:schemeClr>
                </a:solidFill>
              </a:rPr>
              <a:t>Franziska</a:t>
            </a:r>
            <a:r>
              <a:rPr lang="en-US" altLang="ko-KR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bg1">
                    <a:lumMod val="85000"/>
                  </a:schemeClr>
                </a:solidFill>
              </a:rPr>
              <a:t>Roesner</a:t>
            </a:r>
            <a:r>
              <a:rPr lang="en-US" altLang="ko-KR" sz="1600" dirty="0">
                <a:solidFill>
                  <a:schemeClr val="bg1">
                    <a:lumMod val="85000"/>
                  </a:schemeClr>
                </a:solidFill>
              </a:rPr>
              <a:t>, and </a:t>
            </a:r>
            <a:r>
              <a:rPr lang="en-US" altLang="ko-KR" sz="1600" dirty="0" err="1">
                <a:solidFill>
                  <a:schemeClr val="bg1">
                    <a:lumMod val="85000"/>
                  </a:schemeClr>
                </a:solidFill>
              </a:rPr>
              <a:t>Tadayoshi</a:t>
            </a:r>
            <a:r>
              <a:rPr lang="en-US" altLang="ko-KR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Kohno (UW)</a:t>
            </a:r>
          </a:p>
          <a:p>
            <a:endParaRPr lang="en-US" altLang="ko-KR" sz="600" dirty="0" smtClean="0"/>
          </a:p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5336" y="1146230"/>
            <a:ext cx="3876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Security 101: Think Like an Adversary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8275" y="5940444"/>
            <a:ext cx="1431215" cy="576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604381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Written by </a:t>
            </a:r>
            <a:r>
              <a:rPr lang="en-US" altLang="ko-KR" dirty="0" err="1" smtClean="0">
                <a:solidFill>
                  <a:schemeClr val="bg1"/>
                </a:solidFill>
              </a:rPr>
              <a:t>Sanha</a:t>
            </a:r>
            <a:r>
              <a:rPr lang="en-US" altLang="ko-KR" dirty="0" smtClean="0">
                <a:solidFill>
                  <a:schemeClr val="bg1"/>
                </a:solidFill>
              </a:rPr>
              <a:t> Park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07033"/>
            <a:ext cx="23717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2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Indirect physical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Definition:</a:t>
            </a:r>
          </a:p>
          <a:p>
            <a:pPr lvl="1"/>
            <a:r>
              <a:rPr lang="en-US" altLang="ko-KR" sz="2400" dirty="0" smtClean="0"/>
              <a:t>Attacks over physical interfaces</a:t>
            </a:r>
          </a:p>
          <a:p>
            <a:pPr lvl="1"/>
            <a:r>
              <a:rPr lang="en-US" altLang="ko-KR" sz="2400" dirty="0" smtClean="0"/>
              <a:t>Constrained: Adversary may not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directly</a:t>
            </a:r>
            <a:r>
              <a:rPr lang="en-US" altLang="ko-KR" sz="2400" dirty="0" smtClean="0"/>
              <a:t> access the physical interfaces herself</a:t>
            </a:r>
          </a:p>
          <a:p>
            <a:r>
              <a:rPr lang="en-US" altLang="ko-KR" sz="3000" dirty="0" smtClean="0"/>
              <a:t>Extends attack surface to the device</a:t>
            </a:r>
            <a:endParaRPr lang="ko-KR" altLang="en-US" sz="3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7" name="Picture 6" descr="http://ford-life.com/wp-content/uploads/2012/02/ag_09focus_ip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567"/>
            <a:ext cx="4277161" cy="28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r="9838" b="9401"/>
          <a:stretch/>
        </p:blipFill>
        <p:spPr>
          <a:xfrm>
            <a:off x="4572000" y="3491411"/>
            <a:ext cx="4139953" cy="3151956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952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Short-range wireless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Definition: Attacks via short-range wireless communication (meters range or less)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3078" name="Picture 6" descr="https://s-media-cache-ak0.pinimg.com/736x/01/6f/60/016f60f933b8222b405947d288629ad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45" y="4380693"/>
            <a:ext cx="2223560" cy="222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luetooth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25" y="2269810"/>
            <a:ext cx="2611080" cy="19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051" y="2320467"/>
            <a:ext cx="2419350" cy="1895475"/>
          </a:xfrm>
          <a:prstGeom prst="rect">
            <a:avLst/>
          </a:prstGeom>
        </p:spPr>
      </p:pic>
      <p:pic>
        <p:nvPicPr>
          <p:cNvPr id="2054" name="Picture 6" descr="immobilizer에 대한 이미지 검색결과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r="13405"/>
          <a:stretch/>
        </p:blipFill>
        <p:spPr bwMode="auto">
          <a:xfrm>
            <a:off x="4823973" y="4263947"/>
            <a:ext cx="2262428" cy="2174757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55597" y="3923769"/>
            <a:ext cx="1264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/>
              <a:t>B</a:t>
            </a:r>
            <a:r>
              <a:rPr lang="en-US" altLang="ko-KR" b="1" dirty="0" smtClean="0"/>
              <a:t>luetooth</a:t>
            </a:r>
            <a:endParaRPr lang="en-US" altLang="ko-KR" sz="1400" b="1" dirty="0" smtClean="0"/>
          </a:p>
        </p:txBody>
      </p:sp>
      <p:sp>
        <p:nvSpPr>
          <p:cNvPr id="15" name="직사각형 14"/>
          <p:cNvSpPr/>
          <p:nvPr/>
        </p:nvSpPr>
        <p:spPr>
          <a:xfrm>
            <a:off x="346723" y="5783889"/>
            <a:ext cx="1481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smtClean="0"/>
              <a:t>Remote key</a:t>
            </a:r>
            <a:endParaRPr lang="en-US" altLang="ko-KR" sz="1400" b="1" dirty="0" smtClean="0"/>
          </a:p>
        </p:txBody>
      </p:sp>
      <p:sp>
        <p:nvSpPr>
          <p:cNvPr id="16" name="직사각형 15"/>
          <p:cNvSpPr/>
          <p:nvPr/>
        </p:nvSpPr>
        <p:spPr>
          <a:xfrm>
            <a:off x="7502515" y="3845719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smtClean="0"/>
              <a:t>TPMS</a:t>
            </a:r>
            <a:endParaRPr lang="en-US" altLang="ko-KR" sz="1400" b="1" dirty="0" smtClean="0"/>
          </a:p>
        </p:txBody>
      </p:sp>
      <p:sp>
        <p:nvSpPr>
          <p:cNvPr id="17" name="직사각형 16"/>
          <p:cNvSpPr/>
          <p:nvPr/>
        </p:nvSpPr>
        <p:spPr>
          <a:xfrm>
            <a:off x="7163480" y="5783889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smtClean="0"/>
              <a:t>Immobilizer</a:t>
            </a:r>
            <a:endParaRPr lang="en-US" altLang="ko-K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9211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Long-range wireless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Definition: Attacks via long-rage wireless communication (miles, global-scale)</a:t>
            </a:r>
          </a:p>
          <a:p>
            <a:r>
              <a:rPr lang="en-US" altLang="ko-KR" sz="2800" dirty="0" smtClean="0"/>
              <a:t>Broadcast channel</a:t>
            </a:r>
          </a:p>
          <a:p>
            <a:pPr lvl="1"/>
            <a:r>
              <a:rPr lang="en-US" altLang="ko-KR" sz="2600" dirty="0" smtClean="0"/>
              <a:t>Satellite Radio, GPS, RDS </a:t>
            </a:r>
          </a:p>
          <a:p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4098" name="Picture 2" descr="http://www.mp3car.com/vbulletin/attachments/driveline/67516d1347769849-a-little-tease-about-whats-coming-to-driveline-hdd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13079" b="11063"/>
          <a:stretch/>
        </p:blipFill>
        <p:spPr bwMode="auto">
          <a:xfrm>
            <a:off x="1886864" y="3117246"/>
            <a:ext cx="5370267" cy="32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688005" y="6414692"/>
            <a:ext cx="1767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smtClean="0"/>
              <a:t>Satellite Radio</a:t>
            </a:r>
            <a:endParaRPr lang="en-US" altLang="ko-K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4802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915816" y="2566572"/>
            <a:ext cx="6048672" cy="4174796"/>
            <a:chOff x="35106" y="2348880"/>
            <a:chExt cx="6409102" cy="4032448"/>
          </a:xfrm>
        </p:grpSpPr>
        <p:pic>
          <p:nvPicPr>
            <p:cNvPr id="4102" name="Picture 6" descr="Telematics-eng00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4" r="27551"/>
            <a:stretch/>
          </p:blipFill>
          <p:spPr bwMode="auto">
            <a:xfrm>
              <a:off x="35106" y="2348880"/>
              <a:ext cx="6409102" cy="403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5364088" y="2348880"/>
              <a:ext cx="1080120" cy="18722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Long-range wireless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Definition: Attacks via long-rage wireless communication (miles, global-scale)</a:t>
            </a:r>
          </a:p>
          <a:p>
            <a:r>
              <a:rPr lang="en-US" altLang="ko-KR" sz="2800" dirty="0" smtClean="0"/>
              <a:t>Addressable channel</a:t>
            </a:r>
          </a:p>
          <a:p>
            <a:pPr lvl="1"/>
            <a:r>
              <a:rPr lang="en-US" altLang="ko-KR" sz="2600" dirty="0" smtClean="0"/>
              <a:t>Telematics</a:t>
            </a:r>
            <a:endParaRPr lang="ko-KR" altLang="en-US" sz="2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Attack surfaces explored in depth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Components we compromised</a:t>
            </a:r>
          </a:p>
          <a:p>
            <a:pPr lvl="1"/>
            <a:r>
              <a:rPr lang="en-US" altLang="ko-KR" sz="2400" b="1" dirty="0" smtClean="0"/>
              <a:t>Indirect physical: Media player, OBDII</a:t>
            </a:r>
          </a:p>
          <a:p>
            <a:pPr lvl="1"/>
            <a:r>
              <a:rPr lang="en-US" altLang="ko-KR" sz="2400" b="1" dirty="0" smtClean="0"/>
              <a:t>Short-range wireless: Bluetooth</a:t>
            </a:r>
          </a:p>
          <a:p>
            <a:pPr lvl="1"/>
            <a:r>
              <a:rPr lang="en-US" altLang="ko-KR" sz="2400" b="1" dirty="0" smtClean="0"/>
              <a:t>Long-rage wireless: Cellular</a:t>
            </a:r>
          </a:p>
          <a:p>
            <a:pPr lvl="1"/>
            <a:endParaRPr lang="en-US" altLang="ko-KR" sz="2400" dirty="0"/>
          </a:p>
          <a:p>
            <a:r>
              <a:rPr lang="en-US" altLang="ko-KR" sz="2400" dirty="0" smtClean="0"/>
              <a:t>Every attack vector leads to complete car compromise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0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Premise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No direct physical access</a:t>
            </a:r>
            <a:endParaRPr lang="en-US" altLang="ko-KR" sz="2400" dirty="0" smtClean="0"/>
          </a:p>
          <a:p>
            <a:pPr lvl="1"/>
            <a:endParaRPr lang="en-US" altLang="ko-KR" sz="2400" dirty="0" smtClean="0"/>
          </a:p>
          <a:p>
            <a:r>
              <a:rPr lang="en-US" altLang="ko-KR" sz="2800" dirty="0" smtClean="0"/>
              <a:t>Already know how to deal with CAN signal</a:t>
            </a:r>
            <a:endParaRPr lang="en-US" altLang="ko-KR" sz="2400" dirty="0" smtClean="0"/>
          </a:p>
          <a:p>
            <a:pPr lvl="1"/>
            <a:endParaRPr lang="en-US" altLang="ko-KR" sz="2400" dirty="0" smtClean="0"/>
          </a:p>
          <a:p>
            <a:r>
              <a:rPr lang="en-US" altLang="ko-KR" sz="2800" dirty="0" smtClean="0"/>
              <a:t>Recent made sedan, 2 same model</a:t>
            </a:r>
          </a:p>
          <a:p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58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Overall methodology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Extract device’s firmware</a:t>
            </a:r>
          </a:p>
          <a:p>
            <a:pPr lvl="1"/>
            <a:r>
              <a:rPr lang="en-US" altLang="ko-KR" sz="2400" dirty="0" smtClean="0"/>
              <a:t>Read memory out over the CAN bus (</a:t>
            </a:r>
            <a:r>
              <a:rPr lang="en-US" altLang="ko-KR" sz="2400" dirty="0" err="1" smtClean="0"/>
              <a:t>CarShark</a:t>
            </a:r>
            <a:r>
              <a:rPr lang="en-US" altLang="ko-KR" sz="2400" dirty="0" smtClean="0"/>
              <a:t>)</a:t>
            </a:r>
          </a:p>
          <a:p>
            <a:pPr lvl="1"/>
            <a:r>
              <a:rPr lang="en-US" altLang="ko-KR" sz="2400" dirty="0" err="1" smtClean="0"/>
              <a:t>Desolder</a:t>
            </a:r>
            <a:r>
              <a:rPr lang="en-US" altLang="ko-KR" sz="2400" dirty="0" smtClean="0"/>
              <a:t> flash memory chips in ECUs</a:t>
            </a:r>
          </a:p>
          <a:p>
            <a:pPr lvl="1"/>
            <a:endParaRPr lang="en-US" altLang="ko-KR" sz="2400" dirty="0" smtClean="0"/>
          </a:p>
          <a:p>
            <a:r>
              <a:rPr lang="en-US" altLang="ko-KR" sz="2800" dirty="0" smtClean="0"/>
              <a:t>Reverse engineering firmware</a:t>
            </a:r>
          </a:p>
          <a:p>
            <a:pPr lvl="1"/>
            <a:r>
              <a:rPr lang="en-US" altLang="ko-KR" sz="2400" dirty="0" smtClean="0"/>
              <a:t>IDA Pro</a:t>
            </a:r>
          </a:p>
          <a:p>
            <a:pPr lvl="1"/>
            <a:r>
              <a:rPr lang="en-US" altLang="ko-KR" sz="2400" dirty="0" smtClean="0"/>
              <a:t>Custom tools</a:t>
            </a:r>
          </a:p>
          <a:p>
            <a:pPr lvl="1"/>
            <a:endParaRPr lang="en-US" altLang="ko-KR" sz="2400" dirty="0" smtClean="0"/>
          </a:p>
          <a:p>
            <a:r>
              <a:rPr lang="en-US" altLang="ko-KR" sz="2800" dirty="0" smtClean="0"/>
              <a:t>Identify and test vulnerable code paths</a:t>
            </a:r>
          </a:p>
          <a:p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1026" name="Picture 2" descr="http://cfile10.uf.tistory.com/image/22251F3854A637A62E7B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75" y="2564904"/>
            <a:ext cx="2307225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Indirect physical: Media player attack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184576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Code for ISO-9660 leads to</a:t>
            </a:r>
          </a:p>
          <a:p>
            <a:pPr lvl="1"/>
            <a:r>
              <a:rPr lang="en-US" altLang="ko-KR" sz="2400" dirty="0" smtClean="0"/>
              <a:t>Vulnerable : in a module that uploads firmware.</a:t>
            </a:r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Insert CD containing malicious WMA file</a:t>
            </a:r>
          </a:p>
          <a:p>
            <a:endParaRPr lang="en-US" altLang="ko-KR" sz="2800" b="1" dirty="0" smtClean="0">
              <a:solidFill>
                <a:srgbClr val="FF0000"/>
              </a:solidFill>
            </a:endParaRPr>
          </a:p>
          <a:p>
            <a:r>
              <a:rPr lang="en-US" altLang="ko-KR" sz="2800" b="1" dirty="0" smtClean="0">
                <a:solidFill>
                  <a:srgbClr val="FF0000"/>
                </a:solidFill>
              </a:rPr>
              <a:t>Completely compromise car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/>
        </p:blipFill>
        <p:spPr>
          <a:xfrm>
            <a:off x="-79854" y="2420888"/>
            <a:ext cx="9254269" cy="41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Indirect physical: Media player attack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184576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Code for ISO-9660 leads to</a:t>
            </a:r>
          </a:p>
          <a:p>
            <a:pPr lvl="1"/>
            <a:r>
              <a:rPr lang="en-US" altLang="ko-KR" sz="2400" dirty="0"/>
              <a:t>Vulnerable : in a module that uploads </a:t>
            </a:r>
            <a:r>
              <a:rPr lang="en-US" altLang="ko-KR" sz="2400" dirty="0" smtClean="0"/>
              <a:t>firmware</a:t>
            </a:r>
            <a:endParaRPr lang="en-US" altLang="ko-KR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96358"/>
            <a:ext cx="8463010" cy="427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Short-range wireless: OBDII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184576"/>
          </a:xfrm>
        </p:spPr>
        <p:txBody>
          <a:bodyPr>
            <a:normAutofit/>
          </a:bodyPr>
          <a:lstStyle/>
          <a:p>
            <a:r>
              <a:rPr lang="en-US" altLang="ko-KR" sz="2400" dirty="0" err="1" smtClean="0"/>
              <a:t>PassThru</a:t>
            </a:r>
            <a:r>
              <a:rPr lang="en-US" altLang="ko-KR" sz="2400" dirty="0" smtClean="0"/>
              <a:t> device has no authentication method</a:t>
            </a:r>
            <a:endParaRPr lang="en-US" altLang="ko-K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smtClean="0"/>
              <a:t>Connect to same </a:t>
            </a:r>
            <a:r>
              <a:rPr lang="en-US" altLang="ko-KR" sz="2400" dirty="0" err="1" smtClean="0"/>
              <a:t>WiFi</a:t>
            </a:r>
            <a:r>
              <a:rPr lang="en-US" altLang="ko-KR" sz="2400" dirty="0" smtClean="0"/>
              <a:t> with device to get to CAN bus</a:t>
            </a:r>
          </a:p>
          <a:p>
            <a:pPr marL="0" indent="0">
              <a:buNone/>
            </a:pPr>
            <a:endParaRPr lang="en-US" altLang="ko-KR" sz="2000" dirty="0" smtClean="0"/>
          </a:p>
          <a:p>
            <a:pPr marL="457200" indent="-457200">
              <a:buAutoNum type="arabicPeriod" startAt="2"/>
            </a:pPr>
            <a:r>
              <a:rPr lang="en-US" altLang="ko-KR" sz="2400" dirty="0" smtClean="0"/>
              <a:t>Implant malicious code inside the device</a:t>
            </a:r>
          </a:p>
          <a:p>
            <a:pPr marL="0" indent="0">
              <a:buNone/>
            </a:pPr>
            <a:r>
              <a:rPr lang="en-US" altLang="ko-KR" sz="2400" dirty="0" smtClean="0"/>
              <a:t>     - input validation bug</a:t>
            </a:r>
          </a:p>
          <a:p>
            <a:pPr marL="0" indent="0">
              <a:buNone/>
            </a:pPr>
            <a:r>
              <a:rPr lang="en-US" altLang="ko-KR" sz="2400" dirty="0" smtClean="0">
                <a:sym typeface="Wingdings" panose="05000000000000000000" pitchFamily="2" charset="2"/>
              </a:rPr>
              <a:t>      attacker runs arbitrary command via shell injection</a:t>
            </a:r>
          </a:p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 </a:t>
            </a:r>
            <a:r>
              <a:rPr lang="en-US" altLang="ko-KR" sz="2400" dirty="0" smtClean="0">
                <a:sym typeface="Wingdings" panose="05000000000000000000" pitchFamily="2" charset="2"/>
              </a:rPr>
              <a:t>    - using worm fully automated spread is possible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7"/>
          <a:stretch/>
        </p:blipFill>
        <p:spPr bwMode="auto">
          <a:xfrm>
            <a:off x="467544" y="2839489"/>
            <a:ext cx="8468208" cy="397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5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pic>
        <p:nvPicPr>
          <p:cNvPr id="5" name="Picture 2" descr="http://3.bp.blogspot.com/-kfqv55wPCTA/VbOu1hqqw4I/AAAAAAAAjsE/XJDrZDJOj7Q/s1600/car-hacking-jeep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2" y="1196752"/>
            <a:ext cx="9207753" cy="480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Short-range wireless: Bluetooth attack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Custom-built code contains vulnerability</a:t>
            </a:r>
          </a:p>
          <a:p>
            <a:pPr lvl="1"/>
            <a:r>
              <a:rPr lang="en-US" altLang="ko-KR" sz="2000" dirty="0" err="1" smtClean="0"/>
              <a:t>Strcpy</a:t>
            </a:r>
            <a:r>
              <a:rPr lang="en-US" altLang="ko-KR" sz="2000" dirty="0" smtClean="0"/>
              <a:t>() bug  </a:t>
            </a:r>
            <a:r>
              <a:rPr lang="en-US" altLang="ko-KR" sz="2000" dirty="0" smtClean="0">
                <a:sym typeface="Wingdings" panose="05000000000000000000" pitchFamily="2" charset="2"/>
              </a:rPr>
              <a:t> execute arbitrary code(</a:t>
            </a:r>
            <a:r>
              <a:rPr lang="en-US" altLang="ko-KR" sz="2000" dirty="0" err="1" smtClean="0">
                <a:sym typeface="Wingdings" panose="05000000000000000000" pitchFamily="2" charset="2"/>
              </a:rPr>
              <a:t>Bufferoverflow</a:t>
            </a:r>
            <a:r>
              <a:rPr lang="en-US" altLang="ko-KR" sz="2000" dirty="0" smtClean="0">
                <a:sym typeface="Wingdings" panose="05000000000000000000" pitchFamily="2" charset="2"/>
              </a:rPr>
              <a:t>)</a:t>
            </a:r>
            <a:endParaRPr lang="en-US" altLang="ko-K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smtClean="0"/>
              <a:t>Using owner’s smartphone as stepping-stone</a:t>
            </a:r>
          </a:p>
          <a:p>
            <a:pPr lvl="1"/>
            <a:r>
              <a:rPr lang="en-US" altLang="ko-KR" sz="2000" dirty="0" smtClean="0"/>
              <a:t>Trojan Horse application</a:t>
            </a:r>
          </a:p>
          <a:p>
            <a:pPr lvl="1"/>
            <a:r>
              <a:rPr lang="en-US" altLang="ko-KR" sz="2000" dirty="0" smtClean="0"/>
              <a:t>Check whether other party is telematics unit</a:t>
            </a:r>
          </a:p>
          <a:p>
            <a:pPr marL="457200" lvl="1" indent="0">
              <a:buNone/>
            </a:pPr>
            <a:r>
              <a:rPr lang="en-US" altLang="ko-KR" sz="2000" dirty="0">
                <a:sym typeface="Wingdings" panose="05000000000000000000" pitchFamily="2" charset="2"/>
              </a:rPr>
              <a:t> </a:t>
            </a:r>
            <a:r>
              <a:rPr lang="en-US" altLang="ko-KR" sz="2000" dirty="0" smtClean="0">
                <a:sym typeface="Wingdings" panose="05000000000000000000" pitchFamily="2" charset="2"/>
              </a:rPr>
              <a:t>   if so it sends our attack payload</a:t>
            </a:r>
          </a:p>
          <a:p>
            <a:pPr marL="457200" lvl="1" indent="0">
              <a:buNone/>
            </a:pPr>
            <a:endParaRPr lang="en-US" altLang="ko-K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smtClean="0"/>
              <a:t>Can directly pair with Bluetooth </a:t>
            </a:r>
            <a:r>
              <a:rPr lang="en-US" altLang="ko-KR" sz="2400" dirty="0"/>
              <a:t>undetectably</a:t>
            </a:r>
            <a:endParaRPr lang="en-US" altLang="ko-KR" sz="2400" dirty="0" smtClean="0"/>
          </a:p>
          <a:p>
            <a:pPr lvl="1"/>
            <a:r>
              <a:rPr lang="en-US" altLang="ko-KR" sz="2000" dirty="0" smtClean="0"/>
              <a:t>USRP </a:t>
            </a:r>
            <a:r>
              <a:rPr lang="en-US" altLang="ko-KR" sz="2000" dirty="0"/>
              <a:t>software </a:t>
            </a:r>
            <a:r>
              <a:rPr lang="en-US" altLang="ko-KR" sz="2000" dirty="0" smtClean="0"/>
              <a:t>radio</a:t>
            </a:r>
          </a:p>
          <a:p>
            <a:pPr lvl="1"/>
            <a:r>
              <a:rPr lang="en-US" altLang="ko-KR" sz="2000" dirty="0"/>
              <a:t>MAC address ; 2ways to </a:t>
            </a:r>
            <a:r>
              <a:rPr lang="en-US" altLang="ko-KR" sz="2000" dirty="0" smtClean="0"/>
              <a:t>get</a:t>
            </a:r>
          </a:p>
          <a:p>
            <a:pPr lvl="1"/>
            <a:r>
              <a:rPr lang="en-US" altLang="ko-KR" sz="2000" dirty="0" smtClean="0"/>
              <a:t>Brute force PIN ;10hrs per car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82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Short-range wireless: Bluetooth attack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280920" cy="526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7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6856" y="164639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Long-range wireless: Cellular attack</a:t>
            </a:r>
            <a:endParaRPr lang="ko-KR" altLang="en-US" dirty="0"/>
          </a:p>
        </p:txBody>
      </p:sp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val="1361564547"/>
              </p:ext>
            </p:extLst>
          </p:nvPr>
        </p:nvGraphicFramePr>
        <p:xfrm>
          <a:off x="971600" y="1149281"/>
          <a:ext cx="7008440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436510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Use 1024bytes</a:t>
            </a:r>
            <a:br>
              <a:rPr lang="en-US" altLang="ko-KR" sz="2400" dirty="0" smtClean="0"/>
            </a:br>
            <a:r>
              <a:rPr lang="en-US" altLang="ko-KR" sz="2400" dirty="0" smtClean="0"/>
              <a:t>packet size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15744" y="436510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Maximum 100bytes packet</a:t>
            </a:r>
            <a:endParaRPr lang="ko-KR" altLang="en-US" sz="2400" dirty="0"/>
          </a:p>
        </p:txBody>
      </p:sp>
      <p:sp>
        <p:nvSpPr>
          <p:cNvPr id="11" name="폭발 2 10"/>
          <p:cNvSpPr/>
          <p:nvPr/>
        </p:nvSpPr>
        <p:spPr>
          <a:xfrm>
            <a:off x="3203848" y="1871628"/>
            <a:ext cx="3240360" cy="885563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/>
              <a:t>overflow</a:t>
            </a:r>
            <a:endParaRPr lang="ko-KR" alt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7527" y="1309471"/>
            <a:ext cx="7448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/>
              <a:t>1. Attack @ Lowest level of protocol stack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86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 theft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200" dirty="0" smtClean="0"/>
              <a:t>1. Compromise car</a:t>
            </a:r>
          </a:p>
          <a:p>
            <a:pPr marL="0" indent="0">
              <a:buNone/>
            </a:pPr>
            <a:r>
              <a:rPr lang="en-US" altLang="ko-KR" sz="3200" dirty="0" smtClean="0"/>
              <a:t>2. Get Car’s INFO (GPS…)</a:t>
            </a:r>
          </a:p>
          <a:p>
            <a:pPr marL="0" indent="0">
              <a:buNone/>
            </a:pPr>
            <a:r>
              <a:rPr lang="en-US" altLang="ko-KR" sz="3200" dirty="0" smtClean="0"/>
              <a:t>3. Unlock doors</a:t>
            </a:r>
          </a:p>
          <a:p>
            <a:pPr marL="0" indent="0">
              <a:buNone/>
            </a:pPr>
            <a:r>
              <a:rPr lang="en-US" altLang="ko-KR" sz="3200" dirty="0" smtClean="0"/>
              <a:t>4. Start engine</a:t>
            </a:r>
          </a:p>
          <a:p>
            <a:pPr marL="0" indent="0">
              <a:buNone/>
            </a:pPr>
            <a:r>
              <a:rPr lang="en-US" altLang="ko-KR" sz="3200" dirty="0" smtClean="0"/>
              <a:t>5. Bypass anti-theft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47760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5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Surveillance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Compromised car</a:t>
            </a:r>
          </a:p>
          <a:p>
            <a:r>
              <a:rPr lang="en-US" altLang="ko-KR" sz="2800" dirty="0" smtClean="0"/>
              <a:t>Continuously report GPS coordinates</a:t>
            </a:r>
            <a:endParaRPr lang="en-US" altLang="ko-KR" sz="2400" dirty="0" smtClean="0"/>
          </a:p>
          <a:p>
            <a:r>
              <a:rPr lang="en-US" altLang="ko-KR" sz="2800" dirty="0" smtClean="0"/>
              <a:t>Stream audio recorded from the in-cabin mic</a:t>
            </a:r>
          </a:p>
          <a:p>
            <a:pPr lvl="1"/>
            <a:r>
              <a:rPr lang="en-US" altLang="ko-KR" sz="2400" dirty="0" smtClean="0"/>
              <a:t>Detect voice (VAD)</a:t>
            </a:r>
          </a:p>
          <a:p>
            <a:pPr lvl="1"/>
            <a:r>
              <a:rPr lang="en-US" altLang="ko-KR" sz="2400" dirty="0" smtClean="0"/>
              <a:t>Compress audio</a:t>
            </a:r>
          </a:p>
          <a:p>
            <a:pPr lvl="1"/>
            <a:r>
              <a:rPr lang="en-US" altLang="ko-KR" sz="2400" dirty="0" smtClean="0"/>
              <a:t>Stream to remote computer</a:t>
            </a:r>
          </a:p>
          <a:p>
            <a:pPr marL="457200" lvl="1" indent="0">
              <a:buNone/>
            </a:pPr>
            <a:r>
              <a:rPr lang="en-US" altLang="ko-KR" sz="2400" dirty="0" smtClean="0"/>
              <a:t>E.g.) Professor </a:t>
            </a:r>
            <a:r>
              <a:rPr lang="en-US" altLang="ko-KR" sz="2400" dirty="0" err="1"/>
              <a:t>Yongdae</a:t>
            </a:r>
            <a:r>
              <a:rPr lang="en-US" altLang="ko-KR" sz="2400" dirty="0"/>
              <a:t> Kim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20" y="3356992"/>
            <a:ext cx="312066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Where to go from here?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9" y="1043843"/>
            <a:ext cx="9206518" cy="477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4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Where to go from here?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179512" y="1881419"/>
            <a:ext cx="7985832" cy="3528392"/>
            <a:chOff x="402592" y="1772816"/>
            <a:chExt cx="7985832" cy="3528392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402592" y="1772816"/>
              <a:ext cx="798583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8388424" y="1772816"/>
              <a:ext cx="0" cy="16561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flipH="1">
              <a:off x="611560" y="3429000"/>
              <a:ext cx="777686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611560" y="3429000"/>
              <a:ext cx="0" cy="18722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611560" y="5276679"/>
              <a:ext cx="777686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2" descr="Image result for runni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680327" cy="6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사각형 설명선 18"/>
          <p:cNvSpPr/>
          <p:nvPr/>
        </p:nvSpPr>
        <p:spPr>
          <a:xfrm>
            <a:off x="428596" y="2071678"/>
            <a:ext cx="2628292" cy="1070828"/>
          </a:xfrm>
          <a:prstGeom prst="wedgeRectCallout">
            <a:avLst>
              <a:gd name="adj1" fmla="val -43278"/>
              <a:gd name="adj2" fmla="val -67551"/>
            </a:avLst>
          </a:prstGeom>
          <a:solidFill>
            <a:srgbClr val="D1C6A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Today’s paper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4357686" y="1357298"/>
            <a:ext cx="2669368" cy="1836753"/>
            <a:chOff x="3902896" y="1449371"/>
            <a:chExt cx="4118432" cy="1718900"/>
          </a:xfrm>
        </p:grpSpPr>
        <p:sp>
          <p:nvSpPr>
            <p:cNvPr id="21" name="타원 20"/>
            <p:cNvSpPr/>
            <p:nvPr/>
          </p:nvSpPr>
          <p:spPr>
            <a:xfrm>
              <a:off x="5005077" y="1850497"/>
              <a:ext cx="228521" cy="10794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08960" y="1449371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`13</a:t>
              </a:r>
              <a:endParaRPr lang="ko-KR" altLang="en-US" b="1" dirty="0"/>
            </a:p>
          </p:txBody>
        </p:sp>
        <p:sp>
          <p:nvSpPr>
            <p:cNvPr id="23" name="사각형 설명선 22"/>
            <p:cNvSpPr/>
            <p:nvPr/>
          </p:nvSpPr>
          <p:spPr>
            <a:xfrm>
              <a:off x="3902896" y="2097443"/>
              <a:ext cx="4118432" cy="1070828"/>
            </a:xfrm>
            <a:prstGeom prst="wedgeRectCallout">
              <a:avLst>
                <a:gd name="adj1" fmla="val -22976"/>
                <a:gd name="adj2" fmla="val -61137"/>
              </a:avLst>
            </a:prstGeom>
            <a:solidFill>
              <a:srgbClr val="D1C6AE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“Dude, WTF in my car?”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by Alberto and Dude</a:t>
              </a: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143372" y="4929198"/>
            <a:ext cx="3071802" cy="1804762"/>
            <a:chOff x="4567840" y="4936606"/>
            <a:chExt cx="4576160" cy="1804762"/>
          </a:xfrm>
        </p:grpSpPr>
        <p:sp>
          <p:nvSpPr>
            <p:cNvPr id="26" name="TextBox 25"/>
            <p:cNvSpPr txBox="1"/>
            <p:nvPr/>
          </p:nvSpPr>
          <p:spPr>
            <a:xfrm>
              <a:off x="5848918" y="4936606"/>
              <a:ext cx="694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`18</a:t>
              </a:r>
              <a:endParaRPr lang="ko-KR" altLang="en-US" b="1" dirty="0"/>
            </a:p>
          </p:txBody>
        </p:sp>
        <p:sp>
          <p:nvSpPr>
            <p:cNvPr id="27" name="타원 26"/>
            <p:cNvSpPr/>
            <p:nvPr/>
          </p:nvSpPr>
          <p:spPr>
            <a:xfrm>
              <a:off x="6077112" y="5337803"/>
              <a:ext cx="144016" cy="1440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사각형 설명선 27"/>
            <p:cNvSpPr/>
            <p:nvPr/>
          </p:nvSpPr>
          <p:spPr>
            <a:xfrm>
              <a:off x="4567840" y="5730760"/>
              <a:ext cx="4576160" cy="1010608"/>
            </a:xfrm>
            <a:prstGeom prst="wedgeRectCallout">
              <a:avLst>
                <a:gd name="adj1" fmla="val -16182"/>
                <a:gd name="adj2" fmla="val -7690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“14 vulnerabilities in BMW”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by Chinese security team</a:t>
              </a: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642911" y="3143248"/>
            <a:ext cx="3214710" cy="1708547"/>
            <a:chOff x="2401771" y="3143248"/>
            <a:chExt cx="2619654" cy="1708547"/>
          </a:xfrm>
        </p:grpSpPr>
        <p:sp>
          <p:nvSpPr>
            <p:cNvPr id="30" name="TextBox 29"/>
            <p:cNvSpPr txBox="1"/>
            <p:nvPr/>
          </p:nvSpPr>
          <p:spPr>
            <a:xfrm>
              <a:off x="2454454" y="3143248"/>
              <a:ext cx="384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`15</a:t>
              </a:r>
              <a:endParaRPr lang="ko-KR" altLang="en-US" b="1" dirty="0"/>
            </a:p>
          </p:txBody>
        </p:sp>
        <p:sp>
          <p:nvSpPr>
            <p:cNvPr id="31" name="타원 30"/>
            <p:cNvSpPr/>
            <p:nvPr/>
          </p:nvSpPr>
          <p:spPr>
            <a:xfrm>
              <a:off x="2823233" y="3429000"/>
              <a:ext cx="144016" cy="1440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사각형 설명선 31"/>
            <p:cNvSpPr/>
            <p:nvPr/>
          </p:nvSpPr>
          <p:spPr>
            <a:xfrm>
              <a:off x="2401771" y="3857628"/>
              <a:ext cx="2619654" cy="994167"/>
            </a:xfrm>
            <a:prstGeom prst="wedgeRectCallout">
              <a:avLst>
                <a:gd name="adj1" fmla="val -33942"/>
                <a:gd name="adj2" fmla="val -71335"/>
              </a:avLst>
            </a:prstGeom>
            <a:solidFill>
              <a:srgbClr val="D1C6AE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“Jeep Cherokee hacking“</a:t>
              </a:r>
              <a:br>
                <a:rPr lang="en-US" altLang="ko-KR" dirty="0" smtClean="0">
                  <a:solidFill>
                    <a:schemeClr val="tx1"/>
                  </a:solidFill>
                </a:rPr>
              </a:br>
              <a:r>
                <a:rPr lang="en-US" altLang="ko-KR" dirty="0" smtClean="0">
                  <a:solidFill>
                    <a:schemeClr val="tx1"/>
                  </a:solidFill>
                </a:rPr>
                <a:t>by Charlie Miller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and Chris 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Valasek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8255" y="190754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`11</a:t>
            </a:r>
            <a:endParaRPr lang="ko-KR" altLang="en-US" b="1" dirty="0"/>
          </a:p>
        </p:txBody>
      </p:sp>
      <p:grpSp>
        <p:nvGrpSpPr>
          <p:cNvPr id="38" name="그룹 37"/>
          <p:cNvGrpSpPr/>
          <p:nvPr/>
        </p:nvGrpSpPr>
        <p:grpSpPr>
          <a:xfrm>
            <a:off x="4286248" y="3214686"/>
            <a:ext cx="4500594" cy="1693878"/>
            <a:chOff x="3902896" y="1583079"/>
            <a:chExt cx="4118432" cy="1585192"/>
          </a:xfrm>
        </p:grpSpPr>
        <p:sp>
          <p:nvSpPr>
            <p:cNvPr id="39" name="타원 38"/>
            <p:cNvSpPr/>
            <p:nvPr/>
          </p:nvSpPr>
          <p:spPr>
            <a:xfrm>
              <a:off x="4996992" y="1809411"/>
              <a:ext cx="144016" cy="1440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33550" y="1583079"/>
              <a:ext cx="804283" cy="345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`14</a:t>
              </a:r>
              <a:endParaRPr lang="ko-KR" altLang="en-US" b="1" dirty="0"/>
            </a:p>
          </p:txBody>
        </p:sp>
        <p:sp>
          <p:nvSpPr>
            <p:cNvPr id="41" name="사각형 설명선 40"/>
            <p:cNvSpPr/>
            <p:nvPr/>
          </p:nvSpPr>
          <p:spPr>
            <a:xfrm>
              <a:off x="3902896" y="2097443"/>
              <a:ext cx="4118432" cy="1070828"/>
            </a:xfrm>
            <a:prstGeom prst="wedgeRectCallout">
              <a:avLst>
                <a:gd name="adj1" fmla="val -22976"/>
                <a:gd name="adj2" fmla="val -61137"/>
              </a:avLst>
            </a:prstGeom>
            <a:solidFill>
              <a:srgbClr val="D1C6AE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“</a:t>
              </a:r>
              <a:r>
                <a:rPr lang="en-US" dirty="0" smtClean="0">
                  <a:solidFill>
                    <a:schemeClr val="tx1"/>
                  </a:solidFill>
                </a:rPr>
                <a:t>A Survey of Remote Automotive Attack Surfaces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”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by Charlie Miller and Chris 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Valasek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2" descr="Image result for runni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28" y="4704955"/>
            <a:ext cx="680327" cy="6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그룹 41"/>
          <p:cNvGrpSpPr/>
          <p:nvPr/>
        </p:nvGrpSpPr>
        <p:grpSpPr>
          <a:xfrm>
            <a:off x="642910" y="5000636"/>
            <a:ext cx="3214710" cy="1708547"/>
            <a:chOff x="2401771" y="3143248"/>
            <a:chExt cx="2619654" cy="1708547"/>
          </a:xfrm>
        </p:grpSpPr>
        <p:sp>
          <p:nvSpPr>
            <p:cNvPr id="43" name="TextBox 42"/>
            <p:cNvSpPr txBox="1"/>
            <p:nvPr/>
          </p:nvSpPr>
          <p:spPr>
            <a:xfrm>
              <a:off x="2454454" y="3143248"/>
              <a:ext cx="42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`16</a:t>
              </a:r>
              <a:endParaRPr lang="ko-KR" altLang="en-US" b="1" dirty="0"/>
            </a:p>
          </p:txBody>
        </p:sp>
        <p:sp>
          <p:nvSpPr>
            <p:cNvPr id="44" name="타원 43"/>
            <p:cNvSpPr/>
            <p:nvPr/>
          </p:nvSpPr>
          <p:spPr>
            <a:xfrm>
              <a:off x="2823233" y="3429000"/>
              <a:ext cx="144016" cy="1440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사각형 설명선 44"/>
            <p:cNvSpPr/>
            <p:nvPr/>
          </p:nvSpPr>
          <p:spPr>
            <a:xfrm>
              <a:off x="2401771" y="3857628"/>
              <a:ext cx="2619654" cy="994167"/>
            </a:xfrm>
            <a:prstGeom prst="wedgeRectCallout">
              <a:avLst>
                <a:gd name="adj1" fmla="val -33942"/>
                <a:gd name="adj2" fmla="val -71335"/>
              </a:avLst>
            </a:prstGeom>
            <a:solidFill>
              <a:srgbClr val="D1C6AE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“</a:t>
              </a:r>
              <a:r>
                <a:rPr lang="en-US" dirty="0" smtClean="0">
                  <a:solidFill>
                    <a:schemeClr val="tx1"/>
                  </a:solidFill>
                </a:rPr>
                <a:t>Remote Attack Tesla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“</a:t>
              </a:r>
              <a:br>
                <a:rPr lang="en-US" altLang="ko-KR" dirty="0" smtClean="0">
                  <a:solidFill>
                    <a:schemeClr val="tx1"/>
                  </a:solidFill>
                </a:rPr>
              </a:br>
              <a:r>
                <a:rPr lang="en-US" altLang="ko-KR" dirty="0" smtClean="0">
                  <a:solidFill>
                    <a:schemeClr val="tx1"/>
                  </a:solidFill>
                </a:rPr>
                <a:t>by </a:t>
              </a:r>
              <a:r>
                <a:rPr lang="en-US" dirty="0" smtClean="0">
                  <a:solidFill>
                    <a:schemeClr val="tx1"/>
                  </a:solidFill>
                </a:rPr>
                <a:t>Keen Lab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432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Where to go from here?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2400" dirty="0" smtClean="0"/>
              <a:t>Stakeholders responding today:</a:t>
            </a:r>
          </a:p>
          <a:p>
            <a:pPr lvl="1"/>
            <a:r>
              <a:rPr lang="en-US" altLang="ko-KR" sz="2200" dirty="0" smtClean="0"/>
              <a:t>SAE, USCAR, US DOT</a:t>
            </a:r>
          </a:p>
          <a:p>
            <a:pPr lvl="1"/>
            <a:endParaRPr lang="en-US" altLang="ko-KR" sz="2200" dirty="0" smtClean="0"/>
          </a:p>
          <a:p>
            <a:r>
              <a:rPr lang="en-US" altLang="ko-KR" sz="2400" dirty="0" smtClean="0"/>
              <a:t>Recommendation : lessons from the PC world</a:t>
            </a:r>
          </a:p>
          <a:p>
            <a:pPr lvl="1"/>
            <a:r>
              <a:rPr lang="en-US" altLang="ko-KR" sz="2000" dirty="0"/>
              <a:t>A</a:t>
            </a:r>
            <a:r>
              <a:rPr lang="en-US" altLang="ko-KR" sz="2000" dirty="0" smtClean="0"/>
              <a:t>void unsafe function</a:t>
            </a:r>
          </a:p>
          <a:p>
            <a:pPr lvl="1"/>
            <a:r>
              <a:rPr lang="en-US" altLang="ko-KR" sz="2000" dirty="0" smtClean="0"/>
              <a:t>Remove unnecessary binaries e.g.) ftp/telnet/vi </a:t>
            </a:r>
          </a:p>
          <a:p>
            <a:pPr lvl="1"/>
            <a:r>
              <a:rPr lang="en-US" altLang="ko-KR" sz="2000" dirty="0" smtClean="0"/>
              <a:t>ASLR </a:t>
            </a:r>
            <a:r>
              <a:rPr lang="en-US" altLang="ko-KR" sz="2000" dirty="0"/>
              <a:t>(Address Space Layout Randomization</a:t>
            </a:r>
            <a:r>
              <a:rPr lang="en-US" altLang="ko-KR" sz="2000" dirty="0" smtClean="0"/>
              <a:t>)</a:t>
            </a:r>
          </a:p>
          <a:p>
            <a:pPr lvl="1"/>
            <a:r>
              <a:rPr lang="en-US" altLang="ko-KR" sz="2000" dirty="0" smtClean="0"/>
              <a:t>Stack cookies</a:t>
            </a:r>
          </a:p>
          <a:p>
            <a:pPr lvl="1"/>
            <a:r>
              <a:rPr lang="en-US" altLang="ko-KR" sz="2000" dirty="0" smtClean="0"/>
              <a:t>Limited inbound calls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5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Where to go from here?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 smtClean="0"/>
              <a:t>Future work</a:t>
            </a:r>
            <a:endParaRPr lang="en-US" altLang="ko-KR" sz="2400" dirty="0"/>
          </a:p>
          <a:p>
            <a:pPr lvl="1"/>
            <a:r>
              <a:rPr lang="en-US" altLang="ko-KR" sz="2400" dirty="0" smtClean="0"/>
              <a:t>Developing new protocol alternative to CAN bus</a:t>
            </a:r>
          </a:p>
          <a:p>
            <a:pPr lvl="1"/>
            <a:r>
              <a:rPr lang="en-US" altLang="ko-KR" sz="2400" dirty="0" smtClean="0"/>
              <a:t>Research how to encrypt CAN message</a:t>
            </a:r>
          </a:p>
          <a:p>
            <a:pPr lvl="1"/>
            <a:r>
              <a:rPr lang="en-US" altLang="ko-KR" sz="2400" dirty="0" smtClean="0"/>
              <a:t>CAN monitoring system to catch external attack</a:t>
            </a:r>
            <a:endParaRPr lang="en-US" altLang="ko-KR" sz="2400" dirty="0"/>
          </a:p>
          <a:p>
            <a:endParaRPr lang="en-US" altLang="ko-KR" sz="2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-159" b="31001"/>
          <a:stretch>
            <a:fillRect/>
          </a:stretch>
        </p:blipFill>
        <p:spPr bwMode="auto">
          <a:xfrm>
            <a:off x="214282" y="928670"/>
            <a:ext cx="87367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84341" b="158"/>
          <a:stretch>
            <a:fillRect/>
          </a:stretch>
        </p:blipFill>
        <p:spPr bwMode="auto">
          <a:xfrm>
            <a:off x="857224" y="5914049"/>
            <a:ext cx="7358114" cy="94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04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Where to go from here?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 smtClean="0"/>
              <a:t>Future work</a:t>
            </a:r>
            <a:endParaRPr lang="en-US" altLang="ko-KR" sz="2400" dirty="0"/>
          </a:p>
          <a:p>
            <a:pPr lvl="1"/>
            <a:r>
              <a:rPr lang="en-US" altLang="ko-KR" sz="2400" dirty="0" smtClean="0"/>
              <a:t>Developing new protocol alternative to CAN bus</a:t>
            </a:r>
          </a:p>
          <a:p>
            <a:pPr lvl="1"/>
            <a:r>
              <a:rPr lang="en-US" altLang="ko-KR" sz="2400" dirty="0" smtClean="0"/>
              <a:t>Research how to encrypt CAN message</a:t>
            </a:r>
          </a:p>
          <a:p>
            <a:pPr lvl="1"/>
            <a:r>
              <a:rPr lang="en-US" altLang="ko-KR" sz="2400" dirty="0" smtClean="0"/>
              <a:t>CAN monitoring system to catch external attack</a:t>
            </a:r>
            <a:endParaRPr lang="en-US" altLang="ko-KR" sz="2400" dirty="0"/>
          </a:p>
          <a:p>
            <a:endParaRPr lang="en-US" altLang="ko-KR" sz="2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4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cap="none" dirty="0" smtClean="0"/>
              <a:t>Intro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4294967295"/>
          </p:nvPr>
        </p:nvSpPr>
        <p:spPr>
          <a:xfrm>
            <a:off x="323528" y="980728"/>
            <a:ext cx="8210872" cy="4734272"/>
          </a:xfrm>
          <a:prstGeom prst="rect">
            <a:avLst/>
          </a:prstGeom>
        </p:spPr>
        <p:txBody>
          <a:bodyPr/>
          <a:lstStyle/>
          <a:p>
            <a:r>
              <a:rPr lang="en-US" altLang="ko-KR" sz="2800" dirty="0"/>
              <a:t>J</a:t>
            </a:r>
            <a:r>
              <a:rPr lang="en-US" altLang="ko-KR" sz="2800" dirty="0" smtClean="0"/>
              <a:t>eep Cherokee hacked in 2015</a:t>
            </a:r>
            <a:endParaRPr lang="en-US" altLang="ko-KR" sz="2400" dirty="0" smtClean="0"/>
          </a:p>
          <a:p>
            <a:pPr marL="457200" lvl="1" indent="0">
              <a:buNone/>
            </a:pPr>
            <a:endParaRPr lang="ko-KR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99"/>
            <a:ext cx="9144000" cy="519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9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Current autos have broad (and increasing)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external attack surface</a:t>
            </a:r>
          </a:p>
          <a:p>
            <a:r>
              <a:rPr lang="en-US" altLang="ko-KR" sz="2800" dirty="0" smtClean="0"/>
              <a:t>They demonstrated real attacks that compromised safety-critical systems</a:t>
            </a:r>
          </a:p>
          <a:p>
            <a:r>
              <a:rPr lang="en-US" altLang="ko-KR" sz="2800" b="1" dirty="0" smtClean="0">
                <a:solidFill>
                  <a:srgbClr val="FF0000"/>
                </a:solidFill>
              </a:rPr>
              <a:t>Industry and government are responsible </a:t>
            </a:r>
          </a:p>
          <a:p>
            <a:endParaRPr lang="en-US" altLang="ko-KR" sz="2800" dirty="0" smtClean="0"/>
          </a:p>
        </p:txBody>
      </p:sp>
      <p:pic>
        <p:nvPicPr>
          <p:cNvPr id="10244" name="Picture 4" descr="http://www.tezu.ernet.in/sae/images/saei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42782"/>
            <a:ext cx="244827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blog.capitalexpress.biz/wp-content/uploads/2013/08/department-of-transport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2232248" cy="21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cecindustries.com/images/reference_links/USCA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4"/>
          <a:stretch/>
        </p:blipFill>
        <p:spPr bwMode="auto">
          <a:xfrm>
            <a:off x="3059213" y="4536484"/>
            <a:ext cx="3370298" cy="8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5246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23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nt Arrow 7"/>
          <p:cNvSpPr/>
          <p:nvPr/>
        </p:nvSpPr>
        <p:spPr>
          <a:xfrm flipV="1">
            <a:off x="2728343" y="3101682"/>
            <a:ext cx="3145655" cy="1288648"/>
          </a:xfrm>
          <a:prstGeom prst="bentArrow">
            <a:avLst>
              <a:gd name="adj1" fmla="val 25000"/>
              <a:gd name="adj2" fmla="val 24272"/>
              <a:gd name="adj3" fmla="val 25000"/>
              <a:gd name="adj4" fmla="val 4375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Why can we attack?</a:t>
            </a:r>
            <a:endParaRPr lang="en-US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2" y="1315144"/>
            <a:ext cx="3657600" cy="2368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74873" y="4467177"/>
            <a:ext cx="860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Today</a:t>
            </a:r>
            <a:endParaRPr lang="en-US" sz="2400" dirty="0"/>
          </a:p>
        </p:txBody>
      </p:sp>
      <p:pic>
        <p:nvPicPr>
          <p:cNvPr id="1028" name="Picture 4" descr="https://www.racecityinjector.com/wp-content/uploads/2013/09/Fuel-Rai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7526" y="4015610"/>
            <a:ext cx="2743200" cy="177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27" y="1361528"/>
            <a:ext cx="2743200" cy="227618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rcRect l="50000"/>
          <a:stretch/>
        </p:blipFill>
        <p:spPr>
          <a:xfrm>
            <a:off x="5873998" y="3746006"/>
            <a:ext cx="3117561" cy="280831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/>
          <a:srcRect r="50000"/>
          <a:stretch/>
        </p:blipFill>
        <p:spPr>
          <a:xfrm>
            <a:off x="22161" y="3637712"/>
            <a:ext cx="3117560" cy="2808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2269" y="3453263"/>
            <a:ext cx="92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1980’s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27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can we attack?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5167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7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모서리가 둥근 직사각형 151"/>
          <p:cNvSpPr/>
          <p:nvPr/>
        </p:nvSpPr>
        <p:spPr>
          <a:xfrm>
            <a:off x="179512" y="1331834"/>
            <a:ext cx="8856984" cy="216917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Cars’ system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8424" y="4221088"/>
            <a:ext cx="8229600" cy="2008685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ECU(Electronic Control Unit) : </a:t>
            </a:r>
          </a:p>
          <a:p>
            <a:pPr lvl="1"/>
            <a:r>
              <a:rPr lang="en-US" altLang="ko-KR" sz="2400" dirty="0" smtClean="0"/>
              <a:t>Ubiquitous </a:t>
            </a:r>
            <a:r>
              <a:rPr lang="en-US" altLang="ko-KR" sz="2400" dirty="0"/>
              <a:t>computer </a:t>
            </a:r>
            <a:r>
              <a:rPr lang="en-US" altLang="ko-KR" sz="2400" dirty="0" smtClean="0"/>
              <a:t>controller</a:t>
            </a:r>
          </a:p>
          <a:p>
            <a:r>
              <a:rPr lang="en-US" altLang="ko-KR" sz="2800" dirty="0" smtClean="0"/>
              <a:t>ECU interconnection driven by </a:t>
            </a:r>
            <a:br>
              <a:rPr lang="en-US" altLang="ko-KR" sz="2800" dirty="0" smtClean="0"/>
            </a:br>
            <a:r>
              <a:rPr lang="en-US" altLang="ko-KR" sz="2800" dirty="0" smtClean="0"/>
              <a:t>safety, efficiency, and capability requirements</a:t>
            </a:r>
            <a:endParaRPr lang="en-US" altLang="ko-KR" sz="2800" dirty="0"/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But, also has some fatal shortcomings</a:t>
            </a:r>
            <a:r>
              <a:rPr lang="en-US" altLang="ko-KR" sz="2800" dirty="0" smtClean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10681" y="1484786"/>
            <a:ext cx="1134574" cy="6089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Engine </a:t>
            </a:r>
          </a:p>
          <a:p>
            <a:pPr algn="ctr"/>
            <a:r>
              <a:rPr lang="en-US" altLang="ko-KR" sz="1200" dirty="0" smtClean="0"/>
              <a:t>Controller</a:t>
            </a:r>
            <a:endParaRPr lang="ko-KR" altLang="en-US" sz="12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871375" y="1484786"/>
            <a:ext cx="1134574" cy="6089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Brake</a:t>
            </a:r>
          </a:p>
          <a:p>
            <a:pPr algn="ctr"/>
            <a:r>
              <a:rPr lang="en-US" altLang="ko-KR" sz="1200" dirty="0" smtClean="0"/>
              <a:t>Controller</a:t>
            </a:r>
            <a:endParaRPr lang="ko-KR" altLang="en-US" sz="12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1130761" y="2676000"/>
            <a:ext cx="1134574" cy="6089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Transmission</a:t>
            </a:r>
          </a:p>
          <a:p>
            <a:pPr algn="ctr"/>
            <a:r>
              <a:rPr lang="en-US" altLang="ko-KR" sz="1200" dirty="0" smtClean="0"/>
              <a:t>Controller</a:t>
            </a:r>
            <a:endParaRPr lang="ko-KR" altLang="en-US" sz="12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332069" y="1484785"/>
            <a:ext cx="1134574" cy="6089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Body</a:t>
            </a:r>
          </a:p>
          <a:p>
            <a:pPr algn="ctr"/>
            <a:r>
              <a:rPr lang="en-US" altLang="ko-KR" sz="1200" dirty="0" smtClean="0"/>
              <a:t>Controller</a:t>
            </a:r>
            <a:endParaRPr lang="ko-KR" altLang="en-US" sz="12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3332069" y="2676000"/>
            <a:ext cx="1134574" cy="6089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Telematics</a:t>
            </a:r>
            <a:endParaRPr lang="ko-KR" altLang="en-US" sz="12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347864" y="3552862"/>
            <a:ext cx="1134574" cy="38019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OBD-II</a:t>
            </a:r>
            <a:endParaRPr lang="ko-KR" altLang="en-US" sz="12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792763" y="1484785"/>
            <a:ext cx="1134574" cy="6089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Airbag</a:t>
            </a:r>
          </a:p>
          <a:p>
            <a:pPr algn="ctr"/>
            <a:r>
              <a:rPr lang="en-US" altLang="ko-KR" sz="1200" dirty="0" smtClean="0"/>
              <a:t>Module</a:t>
            </a:r>
            <a:endParaRPr lang="ko-KR" altLang="en-US" sz="12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253457" y="1484784"/>
            <a:ext cx="1134574" cy="6089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Instrument</a:t>
            </a:r>
          </a:p>
          <a:p>
            <a:pPr algn="ctr"/>
            <a:r>
              <a:rPr lang="en-US" altLang="ko-KR" sz="1200" dirty="0" smtClean="0"/>
              <a:t>Cluster</a:t>
            </a:r>
            <a:endParaRPr lang="ko-KR" altLang="en-US" sz="12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7714151" y="1484784"/>
            <a:ext cx="1134574" cy="6089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HVAC</a:t>
            </a:r>
            <a:endParaRPr lang="ko-KR" altLang="en-US" sz="1200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788780" y="2676000"/>
            <a:ext cx="1134574" cy="6089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Radio</a:t>
            </a:r>
            <a:endParaRPr lang="ko-KR" altLang="en-US" sz="1200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249474" y="2676000"/>
            <a:ext cx="1134574" cy="6089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Keyless</a:t>
            </a:r>
          </a:p>
          <a:p>
            <a:pPr algn="ctr"/>
            <a:r>
              <a:rPr lang="en-US" altLang="ko-KR" sz="1200" dirty="0" smtClean="0"/>
              <a:t>Entry</a:t>
            </a:r>
          </a:p>
          <a:p>
            <a:pPr algn="ctr"/>
            <a:r>
              <a:rPr lang="en-US" altLang="ko-KR" sz="1200" dirty="0" smtClean="0"/>
              <a:t>Receiver</a:t>
            </a:r>
            <a:endParaRPr lang="ko-KR" altLang="en-US" sz="1200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7710168" y="2676000"/>
            <a:ext cx="1134574" cy="6089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Anti-Theft</a:t>
            </a:r>
          </a:p>
          <a:p>
            <a:pPr algn="ctr"/>
            <a:r>
              <a:rPr lang="en-US" altLang="ko-KR" sz="1200" dirty="0" smtClean="0"/>
              <a:t>Module</a:t>
            </a:r>
            <a:endParaRPr lang="ko-KR" altLang="en-US" sz="1200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395536" y="2348880"/>
            <a:ext cx="27363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4647744" y="2348880"/>
            <a:ext cx="41969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꺾인 연결선 32"/>
          <p:cNvCxnSpPr>
            <a:endCxn id="8" idx="1"/>
          </p:cNvCxnSpPr>
          <p:nvPr/>
        </p:nvCxnSpPr>
        <p:spPr>
          <a:xfrm rot="5400000" flipH="1" flipV="1">
            <a:off x="2952153" y="1968965"/>
            <a:ext cx="559603" cy="20022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꺾인 연결선 34"/>
          <p:cNvCxnSpPr>
            <a:endCxn id="8" idx="3"/>
          </p:cNvCxnSpPr>
          <p:nvPr/>
        </p:nvCxnSpPr>
        <p:spPr>
          <a:xfrm rot="16200000" flipV="1">
            <a:off x="4275525" y="1980396"/>
            <a:ext cx="559603" cy="17736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endCxn id="9" idx="1"/>
          </p:cNvCxnSpPr>
          <p:nvPr/>
        </p:nvCxnSpPr>
        <p:spPr>
          <a:xfrm rot="16200000" flipH="1">
            <a:off x="2916148" y="2564571"/>
            <a:ext cx="631612" cy="20022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꺾인 연결선 38"/>
          <p:cNvCxnSpPr>
            <a:endCxn id="9" idx="3"/>
          </p:cNvCxnSpPr>
          <p:nvPr/>
        </p:nvCxnSpPr>
        <p:spPr>
          <a:xfrm rot="5400000">
            <a:off x="4239519" y="2576002"/>
            <a:ext cx="631614" cy="17736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11" idx="2"/>
            <a:endCxn id="14" idx="0"/>
          </p:cNvCxnSpPr>
          <p:nvPr/>
        </p:nvCxnSpPr>
        <p:spPr>
          <a:xfrm flipH="1">
            <a:off x="5356067" y="2093769"/>
            <a:ext cx="3983" cy="5822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12" idx="2"/>
            <a:endCxn id="15" idx="0"/>
          </p:cNvCxnSpPr>
          <p:nvPr/>
        </p:nvCxnSpPr>
        <p:spPr>
          <a:xfrm flipH="1">
            <a:off x="6816761" y="2093768"/>
            <a:ext cx="3983" cy="5822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13" idx="2"/>
            <a:endCxn id="16" idx="0"/>
          </p:cNvCxnSpPr>
          <p:nvPr/>
        </p:nvCxnSpPr>
        <p:spPr>
          <a:xfrm flipH="1">
            <a:off x="8277455" y="2093768"/>
            <a:ext cx="3983" cy="5822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endCxn id="7" idx="0"/>
          </p:cNvCxnSpPr>
          <p:nvPr/>
        </p:nvCxnSpPr>
        <p:spPr>
          <a:xfrm>
            <a:off x="1691680" y="2348879"/>
            <a:ext cx="6368" cy="327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>
            <a:endCxn id="5" idx="2"/>
          </p:cNvCxnSpPr>
          <p:nvPr/>
        </p:nvCxnSpPr>
        <p:spPr>
          <a:xfrm flipV="1">
            <a:off x="971600" y="2093770"/>
            <a:ext cx="6368" cy="2551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>
            <a:endCxn id="6" idx="2"/>
          </p:cNvCxnSpPr>
          <p:nvPr/>
        </p:nvCxnSpPr>
        <p:spPr>
          <a:xfrm flipV="1">
            <a:off x="2433649" y="2093770"/>
            <a:ext cx="5013" cy="2551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꺾인 연결선 67"/>
          <p:cNvCxnSpPr>
            <a:endCxn id="10" idx="1"/>
          </p:cNvCxnSpPr>
          <p:nvPr/>
        </p:nvCxnSpPr>
        <p:spPr>
          <a:xfrm rot="16200000" flipH="1">
            <a:off x="2542811" y="2937906"/>
            <a:ext cx="1394080" cy="21602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꺾인 연결선 70"/>
          <p:cNvCxnSpPr>
            <a:endCxn id="10" idx="3"/>
          </p:cNvCxnSpPr>
          <p:nvPr/>
        </p:nvCxnSpPr>
        <p:spPr>
          <a:xfrm rot="5400000">
            <a:off x="3866184" y="2965133"/>
            <a:ext cx="1394081" cy="16157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Oakland 2010, they showed…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08512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Safety-critical systems can be compromised</a:t>
            </a:r>
          </a:p>
          <a:p>
            <a:pPr lvl="1"/>
            <a:r>
              <a:rPr lang="en-US" altLang="ko-KR" sz="2400" dirty="0" smtClean="0"/>
              <a:t>Selectively enable/disable brakes</a:t>
            </a:r>
          </a:p>
          <a:p>
            <a:pPr lvl="1"/>
            <a:r>
              <a:rPr lang="en-US" altLang="ko-KR" sz="2400" dirty="0" smtClean="0"/>
              <a:t>Stop engine</a:t>
            </a:r>
          </a:p>
          <a:p>
            <a:pPr lvl="1"/>
            <a:r>
              <a:rPr lang="en-US" altLang="ko-KR" sz="2400" dirty="0" smtClean="0"/>
              <a:t>Control lights</a:t>
            </a:r>
          </a:p>
          <a:p>
            <a:r>
              <a:rPr lang="en-US" altLang="ko-KR" sz="2800" dirty="0"/>
              <a:t>O</a:t>
            </a:r>
            <a:r>
              <a:rPr lang="en-US" altLang="ko-KR" sz="2800" dirty="0" smtClean="0"/>
              <a:t>wning one ECU = total compromise</a:t>
            </a:r>
          </a:p>
          <a:p>
            <a:r>
              <a:rPr lang="en-US" altLang="ko-KR" sz="2800" dirty="0" smtClean="0"/>
              <a:t>ECUs can be reprogrammed (while driving!)</a:t>
            </a:r>
          </a:p>
          <a:p>
            <a:endParaRPr lang="en-US" altLang="ko-KR" sz="2800" dirty="0"/>
          </a:p>
          <a:p>
            <a:r>
              <a:rPr lang="en-US" altLang="ko-KR" sz="2800" dirty="0" smtClean="0"/>
              <a:t>Limit: Need physical access</a:t>
            </a:r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 smtClean="0"/>
              <a:t>[Oakland’10] </a:t>
            </a:r>
            <a:r>
              <a:rPr lang="en-US" altLang="ko-KR" sz="1600" dirty="0" err="1" smtClean="0"/>
              <a:t>koscher</a:t>
            </a:r>
            <a:r>
              <a:rPr lang="en-US" altLang="ko-KR" sz="1600" dirty="0" smtClean="0"/>
              <a:t> et al. Experimental Security Analysis of a Modern Automobile.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48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Threat model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2800" dirty="0"/>
              <a:t>Technical  (theoretical) Capabilities </a:t>
            </a:r>
          </a:p>
          <a:p>
            <a:pPr lvl="1"/>
            <a:r>
              <a:rPr lang="en-US" altLang="ko-KR" sz="2400" dirty="0"/>
              <a:t>Capabilities in analyzing the </a:t>
            </a:r>
            <a:r>
              <a:rPr lang="en-US" altLang="ko-KR" sz="2400" dirty="0" smtClean="0"/>
              <a:t>system</a:t>
            </a:r>
            <a:endParaRPr lang="en-US" altLang="ko-KR" sz="2400" dirty="0"/>
          </a:p>
          <a:p>
            <a:pPr lvl="1"/>
            <a:r>
              <a:rPr lang="en-US" altLang="ko-KR" sz="2400" dirty="0"/>
              <a:t>Focuses on making technical capabilities realistic</a:t>
            </a:r>
          </a:p>
          <a:p>
            <a:pPr marL="457200" lvl="1" indent="0">
              <a:buNone/>
            </a:pPr>
            <a:endParaRPr lang="en-US" altLang="ko-KR" sz="2400" dirty="0"/>
          </a:p>
          <a:p>
            <a:r>
              <a:rPr lang="en-US" altLang="ko-KR" sz="2800" dirty="0"/>
              <a:t>Operational (real-time) capabilities</a:t>
            </a:r>
          </a:p>
          <a:p>
            <a:pPr lvl="1"/>
            <a:r>
              <a:rPr lang="en-US" altLang="ko-KR" sz="2400" dirty="0" smtClean="0"/>
              <a:t>Show </a:t>
            </a:r>
            <a:r>
              <a:rPr lang="en-US" altLang="ko-KR" sz="2400" dirty="0"/>
              <a:t>how malicious payload is delivered</a:t>
            </a:r>
          </a:p>
          <a:p>
            <a:pPr lvl="1"/>
            <a:r>
              <a:rPr lang="en-US" altLang="ko-KR" sz="2400" dirty="0"/>
              <a:t>Attack vector</a:t>
            </a:r>
          </a:p>
          <a:p>
            <a:pPr lvl="2"/>
            <a:r>
              <a:rPr lang="en-US" altLang="ko-KR" sz="2000" dirty="0"/>
              <a:t>Indirect physical access</a:t>
            </a:r>
          </a:p>
          <a:p>
            <a:pPr lvl="2"/>
            <a:r>
              <a:rPr lang="en-US" altLang="ko-KR" sz="2000" dirty="0"/>
              <a:t>short-range </a:t>
            </a:r>
            <a:r>
              <a:rPr lang="en-US" altLang="ko-KR" sz="2000" dirty="0" smtClean="0"/>
              <a:t>wireless access</a:t>
            </a:r>
            <a:endParaRPr lang="en-US" altLang="ko-KR" sz="2000" dirty="0"/>
          </a:p>
          <a:p>
            <a:pPr lvl="2"/>
            <a:r>
              <a:rPr lang="en-US" altLang="ko-KR" sz="2000" dirty="0"/>
              <a:t>long-range wireless </a:t>
            </a:r>
            <a:r>
              <a:rPr lang="en-US" altLang="ko-KR" sz="2000" dirty="0" smtClean="0"/>
              <a:t>access</a:t>
            </a:r>
            <a:endParaRPr lang="en-US" altLang="ko-KR" sz="2000" dirty="0"/>
          </a:p>
          <a:p>
            <a:endParaRPr lang="en-US" altLang="ko-KR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93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utomation-drive.com/EX/05-15-11/129_0812_02_z%2Bobd_2_diagnostic_tools%2B3100_diagnostic_to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50" y="3434125"/>
            <a:ext cx="2242592" cy="299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Indirect physical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Definition:</a:t>
            </a:r>
          </a:p>
          <a:p>
            <a:pPr lvl="1"/>
            <a:r>
              <a:rPr lang="en-US" altLang="ko-KR" sz="2400" dirty="0" smtClean="0"/>
              <a:t>Attacks over physical interfaces</a:t>
            </a:r>
          </a:p>
          <a:p>
            <a:pPr lvl="1"/>
            <a:r>
              <a:rPr lang="en-US" altLang="ko-KR" sz="2400" dirty="0" smtClean="0"/>
              <a:t>Constrained: Adversary may not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directly</a:t>
            </a:r>
            <a:r>
              <a:rPr lang="en-US" altLang="ko-KR" sz="2400" dirty="0" smtClean="0"/>
              <a:t> access the physical interfaces herself</a:t>
            </a:r>
          </a:p>
          <a:p>
            <a:r>
              <a:rPr lang="en-US" altLang="ko-KR" sz="3000" dirty="0" smtClean="0"/>
              <a:t>OBD(</a:t>
            </a:r>
            <a:r>
              <a:rPr lang="en-US" altLang="ko-KR" sz="3200" dirty="0" smtClean="0"/>
              <a:t>stands </a:t>
            </a:r>
            <a:r>
              <a:rPr lang="en-US" altLang="ko-KR" sz="3200" dirty="0"/>
              <a:t>for On Board </a:t>
            </a:r>
            <a:r>
              <a:rPr lang="en-US" altLang="ko-KR" sz="3200" dirty="0" smtClean="0"/>
              <a:t>Diagnostic)</a:t>
            </a:r>
            <a:endParaRPr lang="ko-KR" altLang="en-US" sz="3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5" name="Picture 2" descr="passthru pro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64" y="4048805"/>
            <a:ext cx="2671873" cy="2160239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729045" y="6404217"/>
            <a:ext cx="648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smtClean="0"/>
              <a:t>Port</a:t>
            </a:r>
            <a:endParaRPr lang="en-US" altLang="ko-KR" sz="1400" b="1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4364197" y="6420041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smtClean="0"/>
              <a:t>Scanner</a:t>
            </a:r>
            <a:endParaRPr lang="en-US" altLang="ko-KR" sz="1400" b="1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6757912" y="6420041"/>
            <a:ext cx="1167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err="1" smtClean="0"/>
              <a:t>PassThru</a:t>
            </a:r>
            <a:endParaRPr lang="en-US" altLang="ko-KR" sz="14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/>
          <a:stretch/>
        </p:blipFill>
        <p:spPr bwMode="auto">
          <a:xfrm>
            <a:off x="424403" y="3557815"/>
            <a:ext cx="3600400" cy="28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5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42936</TotalTime>
  <Words>2864</Words>
  <Application>Microsoft Office PowerPoint</Application>
  <PresentationFormat>화면 슬라이드 쇼(4:3)</PresentationFormat>
  <Paragraphs>436</Paragraphs>
  <Slides>31</Slides>
  <Notes>31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Comprehensive Experimental Analyses of Automotive Attack Surfaces</vt:lpstr>
      <vt:lpstr>Intro</vt:lpstr>
      <vt:lpstr>Intro</vt:lpstr>
      <vt:lpstr>Why can we attack?</vt:lpstr>
      <vt:lpstr>Why can we attack?</vt:lpstr>
      <vt:lpstr>Cars’ system</vt:lpstr>
      <vt:lpstr>Oakland 2010, they showed…</vt:lpstr>
      <vt:lpstr>Threat model</vt:lpstr>
      <vt:lpstr>Indirect physical</vt:lpstr>
      <vt:lpstr>Indirect physical</vt:lpstr>
      <vt:lpstr>Short-range wireless</vt:lpstr>
      <vt:lpstr>Long-range wireless</vt:lpstr>
      <vt:lpstr>Long-range wireless</vt:lpstr>
      <vt:lpstr>Attack surfaces explored in depth</vt:lpstr>
      <vt:lpstr>Premise</vt:lpstr>
      <vt:lpstr>Overall methodology</vt:lpstr>
      <vt:lpstr>Indirect physical: Media player attack</vt:lpstr>
      <vt:lpstr>Indirect physical: Media player attack</vt:lpstr>
      <vt:lpstr>Short-range wireless: OBDII</vt:lpstr>
      <vt:lpstr>Short-range wireless: Bluetooth attack</vt:lpstr>
      <vt:lpstr>Short-range wireless: Bluetooth attack</vt:lpstr>
      <vt:lpstr>Long-range wireless: Cellular attack</vt:lpstr>
      <vt:lpstr>Car theft</vt:lpstr>
      <vt:lpstr>Surveillance</vt:lpstr>
      <vt:lpstr>Where to go from here?</vt:lpstr>
      <vt:lpstr>Where to go from here?</vt:lpstr>
      <vt:lpstr>Where to go from here?</vt:lpstr>
      <vt:lpstr>Where to go from here?</vt:lpstr>
      <vt:lpstr>Where to go from here?</vt:lpstr>
      <vt:lpstr>Summary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김현기</cp:lastModifiedBy>
  <cp:revision>717</cp:revision>
  <dcterms:created xsi:type="dcterms:W3CDTF">2006-10-05T04:04:58Z</dcterms:created>
  <dcterms:modified xsi:type="dcterms:W3CDTF">2018-10-11T04:18:28Z</dcterms:modified>
</cp:coreProperties>
</file>